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83" r:id="rId3"/>
    <p:sldId id="259" r:id="rId4"/>
    <p:sldId id="258" r:id="rId5"/>
    <p:sldId id="284" r:id="rId6"/>
    <p:sldId id="285" r:id="rId7"/>
    <p:sldId id="286" r:id="rId8"/>
    <p:sldId id="292" r:id="rId9"/>
    <p:sldId id="287" r:id="rId10"/>
    <p:sldId id="293" r:id="rId11"/>
    <p:sldId id="294" r:id="rId12"/>
    <p:sldId id="289" r:id="rId13"/>
    <p:sldId id="295" r:id="rId14"/>
    <p:sldId id="291" r:id="rId15"/>
    <p:sldId id="297" r:id="rId16"/>
    <p:sldId id="301" r:id="rId17"/>
    <p:sldId id="290" r:id="rId18"/>
    <p:sldId id="296" r:id="rId19"/>
    <p:sldId id="298" r:id="rId20"/>
    <p:sldId id="299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4" r:id="rId33"/>
    <p:sldId id="319" r:id="rId34"/>
    <p:sldId id="313" r:id="rId35"/>
    <p:sldId id="315" r:id="rId36"/>
    <p:sldId id="316" r:id="rId37"/>
    <p:sldId id="317" r:id="rId38"/>
    <p:sldId id="318" r:id="rId39"/>
    <p:sldId id="320" r:id="rId40"/>
    <p:sldId id="321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97" autoAdjust="0"/>
  </p:normalViewPr>
  <p:slideViewPr>
    <p:cSldViewPr>
      <p:cViewPr varScale="1">
        <p:scale>
          <a:sx n="97" d="100"/>
          <a:sy n="97" d="100"/>
        </p:scale>
        <p:origin x="30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8F440-891E-40D9-B50E-2286E790D3AE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903CC-97B2-4566-87C5-B08D333AA5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72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03CC-97B2-4566-87C5-B08D333AA515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33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903CC-97B2-4566-87C5-B08D333AA515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53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7AB5CAE-1EA6-40E0-9C30-82E2BA6916B2}" type="datetimeFigureOut">
              <a:rPr lang="ru-RU" smtClean="0"/>
              <a:t>28.09.2020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F3B4E15-8529-4EEE-8A8C-965D26D630FE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5536" y="1340768"/>
            <a:ext cx="8352928" cy="5517232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Статистическими данными называют сведения о числе объектов, обладающих теми или иными признаками</a:t>
            </a:r>
            <a:r>
              <a:rPr lang="ru-RU" dirty="0" smtClean="0"/>
              <a:t>.</a:t>
            </a:r>
            <a:endParaRPr lang="en-US" dirty="0" smtClean="0"/>
          </a:p>
          <a:p>
            <a:pPr algn="just"/>
            <a:r>
              <a:rPr lang="ru-RU" dirty="0" smtClean="0"/>
              <a:t>Операции с данными:</a:t>
            </a:r>
            <a:endParaRPr lang="en-US" dirty="0" smtClean="0"/>
          </a:p>
          <a:p>
            <a:pPr algn="just"/>
            <a:r>
              <a:rPr lang="ru-RU" dirty="0"/>
              <a:t>• </a:t>
            </a:r>
            <a:r>
              <a:rPr lang="ru-RU" b="1" i="1" dirty="0"/>
              <a:t>сбор данных</a:t>
            </a:r>
            <a:r>
              <a:rPr lang="ru-RU" i="1" dirty="0"/>
              <a:t> — </a:t>
            </a:r>
            <a:r>
              <a:rPr lang="ru-RU" dirty="0"/>
              <a:t>накопление информации с целью обеспечения достаточной полноты для принятия решений;</a:t>
            </a:r>
          </a:p>
          <a:p>
            <a:pPr algn="just"/>
            <a:r>
              <a:rPr lang="ru-RU" dirty="0"/>
              <a:t>• </a:t>
            </a:r>
            <a:r>
              <a:rPr lang="ru-RU" b="1" i="1" dirty="0"/>
              <a:t>формализация данных</a:t>
            </a:r>
            <a:r>
              <a:rPr lang="ru-RU" i="1" dirty="0"/>
              <a:t> — </a:t>
            </a:r>
            <a:r>
              <a:rPr lang="ru-RU" dirty="0"/>
              <a:t>приведение данных, поступающих из разных источников, к одинаковой форме, чтобы сделать их сопоставимыми между собой, то есть повысить их уровень доступности;</a:t>
            </a:r>
          </a:p>
          <a:p>
            <a:pPr algn="just"/>
            <a:r>
              <a:rPr lang="ru-RU" dirty="0"/>
              <a:t>• </a:t>
            </a:r>
            <a:r>
              <a:rPr lang="ru-RU" b="1" i="1" dirty="0"/>
              <a:t>фильтрация данных</a:t>
            </a:r>
            <a:r>
              <a:rPr lang="ru-RU" i="1" dirty="0"/>
              <a:t> — </a:t>
            </a:r>
            <a:r>
              <a:rPr lang="ru-RU" dirty="0"/>
              <a:t>отсеивание «лишних» данных, в которых нет необходимости для принятия решений; при этом должен уменьшаться уровень «шума</a:t>
            </a:r>
            <a:r>
              <a:rPr lang="ru-RU" dirty="0" smtClean="0"/>
              <a:t>», а </a:t>
            </a:r>
            <a:r>
              <a:rPr lang="ru-RU" dirty="0"/>
              <a:t>достоверность и адекватность данных должны возрастать;</a:t>
            </a:r>
          </a:p>
          <a:p>
            <a:pPr algn="just"/>
            <a:r>
              <a:rPr lang="ru-RU" dirty="0"/>
              <a:t>• </a:t>
            </a:r>
            <a:r>
              <a:rPr lang="ru-RU" b="1" i="1" dirty="0"/>
              <a:t>сортировка данных</a:t>
            </a:r>
            <a:r>
              <a:rPr lang="ru-RU" i="1" dirty="0"/>
              <a:t> — </a:t>
            </a:r>
            <a:r>
              <a:rPr lang="ru-RU" dirty="0"/>
              <a:t>упорядочение данных по заданному признаку с целью удобства использования; повышает доступность </a:t>
            </a:r>
            <a:r>
              <a:rPr lang="ru-RU" dirty="0" smtClean="0"/>
              <a:t>информации</a:t>
            </a:r>
            <a:r>
              <a:rPr lang="ru-RU" dirty="0"/>
              <a:t>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73087" y="188640"/>
            <a:ext cx="9324528" cy="1080120"/>
          </a:xfrm>
        </p:spPr>
        <p:txBody>
          <a:bodyPr/>
          <a:lstStyle/>
          <a:p>
            <a:pPr algn="ctr"/>
            <a:r>
              <a:rPr lang="ru-RU" sz="3200" dirty="0" smtClean="0"/>
              <a:t>Сбор и фильтрация статистических данных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85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just"/>
            <a:r>
              <a:rPr lang="ru-RU" b="1" dirty="0" smtClean="0"/>
              <a:t>Восстановление выбросов до нормальных значений – </a:t>
            </a:r>
            <a:r>
              <a:rPr lang="ru-RU" dirty="0" smtClean="0"/>
              <a:t>сочетание двух предыдущих:</a:t>
            </a:r>
          </a:p>
          <a:p>
            <a:pPr algn="just"/>
            <a:r>
              <a:rPr lang="ru-RU" dirty="0" smtClean="0"/>
              <a:t>1. Ряд очистить от выбросов.</a:t>
            </a:r>
          </a:p>
          <a:p>
            <a:pPr algn="just"/>
            <a:r>
              <a:rPr lang="ru-RU" dirty="0" smtClean="0"/>
              <a:t>2. Для очищенного ряда рассчитать среднее </a:t>
            </a:r>
            <a:r>
              <a:rPr lang="ru-RU" dirty="0"/>
              <a:t>значение (3.37 штук) и новый коридор отклонения для 80% (от 0,67 до 6,06</a:t>
            </a:r>
            <a:r>
              <a:rPr lang="ru-RU" dirty="0" smtClean="0"/>
              <a:t>).</a:t>
            </a:r>
          </a:p>
          <a:p>
            <a:pPr algn="just"/>
            <a:r>
              <a:rPr lang="ru-RU" dirty="0" smtClean="0"/>
              <a:t>3. Применить метод </a:t>
            </a:r>
            <a:r>
              <a:rPr lang="ru-RU" dirty="0"/>
              <a:t>нормализации </a:t>
            </a:r>
            <a:r>
              <a:rPr lang="ru-RU" dirty="0" smtClean="0"/>
              <a:t>ряда для удаленных выбросов, </a:t>
            </a:r>
            <a:r>
              <a:rPr lang="ru-RU" dirty="0"/>
              <a:t>но с применением значений нового </a:t>
            </a:r>
            <a:r>
              <a:rPr lang="ru-RU" dirty="0" smtClean="0"/>
              <a:t>коридора.</a:t>
            </a:r>
          </a:p>
          <a:p>
            <a:pPr algn="just"/>
            <a:endParaRPr lang="ru-RU" dirty="0"/>
          </a:p>
          <a:p>
            <a:pPr algn="just"/>
            <a:endParaRPr lang="ru-RU" dirty="0" smtClean="0"/>
          </a:p>
          <a:p>
            <a:pPr algn="just"/>
            <a:endParaRPr lang="ru-RU" dirty="0"/>
          </a:p>
          <a:p>
            <a:pPr algn="just"/>
            <a:r>
              <a:rPr lang="ru-RU" dirty="0"/>
              <a:t>Сумма </a:t>
            </a:r>
            <a:r>
              <a:rPr lang="ru-RU" dirty="0" smtClean="0"/>
              <a:t>ряда </a:t>
            </a:r>
            <a:r>
              <a:rPr lang="ru-RU" dirty="0"/>
              <a:t>– 128,6 шт. Среднее дневное – 4,29 штук.  </a:t>
            </a:r>
          </a:p>
          <a:p>
            <a:pPr algn="just"/>
            <a:endParaRPr lang="ru-RU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Очистка данных</a:t>
            </a:r>
            <a:endParaRPr lang="ru-RU" sz="3200" dirty="0"/>
          </a:p>
        </p:txBody>
      </p:sp>
      <p:pic>
        <p:nvPicPr>
          <p:cNvPr id="3074" name="Picture 2" descr="https://restock.korusconsulting.ru/upload/medialibrary/5d0/content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93096"/>
            <a:ext cx="8561916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55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algn="just"/>
            <a:r>
              <a:rPr lang="ru-RU" dirty="0"/>
              <a:t>Выборки, которые обеспечивают отклонение значений основных характеристик не более чем на 5 % от соответствующих значений генеральной совокупности, принято считать удовлетворительными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Очистка данных</a:t>
            </a:r>
            <a:endParaRPr lang="ru-RU" sz="3200" dirty="0"/>
          </a:p>
        </p:txBody>
      </p:sp>
      <p:pic>
        <p:nvPicPr>
          <p:cNvPr id="4098" name="Picture 2" descr="https://restock.korusconsulting.ru/upload/medialibrary/9f3/content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93087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4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08720"/>
            <a:ext cx="8064896" cy="568863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i="1" dirty="0"/>
              <a:t>Признак совокупности</a:t>
            </a:r>
            <a:r>
              <a:rPr lang="ru-RU" dirty="0"/>
              <a:t> – качественная особенность единицы совокупности. </a:t>
            </a:r>
            <a:endParaRPr lang="ru-RU" dirty="0" smtClean="0"/>
          </a:p>
          <a:p>
            <a:pPr algn="just"/>
            <a:r>
              <a:rPr lang="ru-RU" dirty="0" smtClean="0"/>
              <a:t>Классификация </a:t>
            </a:r>
            <a:r>
              <a:rPr lang="ru-RU" dirty="0"/>
              <a:t>признаков:</a:t>
            </a:r>
          </a:p>
          <a:p>
            <a:pPr algn="just"/>
            <a:r>
              <a:rPr lang="ru-RU" dirty="0"/>
              <a:t>1) по характеру выражения</a:t>
            </a:r>
          </a:p>
          <a:p>
            <a:pPr algn="just"/>
            <a:r>
              <a:rPr lang="ru-RU" dirty="0"/>
              <a:t>- атрибутивные (описательные),</a:t>
            </a:r>
          </a:p>
          <a:p>
            <a:pPr algn="just"/>
            <a:r>
              <a:rPr lang="ru-RU" dirty="0"/>
              <a:t>- к</a:t>
            </a:r>
            <a:r>
              <a:rPr lang="ru-RU" dirty="0" smtClean="0"/>
              <a:t>оличественные делятся на:</a:t>
            </a:r>
            <a:endParaRPr lang="ru-RU" dirty="0"/>
          </a:p>
          <a:p>
            <a:pPr algn="just"/>
            <a:r>
              <a:rPr lang="ru-RU" dirty="0" smtClean="0"/>
              <a:t>     а</a:t>
            </a:r>
            <a:r>
              <a:rPr lang="ru-RU" dirty="0"/>
              <a:t>) альтернативные (принимают только два значения),</a:t>
            </a:r>
          </a:p>
          <a:p>
            <a:pPr algn="just"/>
            <a:r>
              <a:rPr lang="ru-RU" dirty="0" smtClean="0"/>
              <a:t>     б</a:t>
            </a:r>
            <a:r>
              <a:rPr lang="ru-RU" dirty="0"/>
              <a:t>) дискретные (принимают только целочисленные значения),</a:t>
            </a:r>
          </a:p>
          <a:p>
            <a:pPr algn="just"/>
            <a:r>
              <a:rPr lang="ru-RU" dirty="0" smtClean="0"/>
              <a:t>     в</a:t>
            </a:r>
            <a:r>
              <a:rPr lang="ru-RU" dirty="0"/>
              <a:t>) непрерывные (принимают любые значения),</a:t>
            </a:r>
          </a:p>
          <a:p>
            <a:pPr algn="just"/>
            <a:r>
              <a:rPr lang="ru-RU" dirty="0"/>
              <a:t>2) по способу </a:t>
            </a:r>
            <a:r>
              <a:rPr lang="ru-RU" dirty="0" smtClean="0"/>
              <a:t>измерения:</a:t>
            </a:r>
            <a:endParaRPr lang="ru-RU" dirty="0"/>
          </a:p>
          <a:p>
            <a:pPr algn="just"/>
            <a:r>
              <a:rPr lang="ru-RU" dirty="0"/>
              <a:t>- первичные (измеряются, считаются, взвешиваются…),</a:t>
            </a:r>
          </a:p>
          <a:p>
            <a:pPr algn="just"/>
            <a:r>
              <a:rPr lang="ru-RU" dirty="0"/>
              <a:t>- вторичные (рассчитываются),</a:t>
            </a:r>
          </a:p>
          <a:p>
            <a:pPr algn="just"/>
            <a:r>
              <a:rPr lang="ru-RU" dirty="0"/>
              <a:t>3) по отношению к характеризуемому </a:t>
            </a:r>
            <a:r>
              <a:rPr lang="ru-RU" dirty="0" smtClean="0"/>
              <a:t>объекту:</a:t>
            </a:r>
            <a:endParaRPr lang="ru-RU" dirty="0"/>
          </a:p>
          <a:p>
            <a:pPr algn="just"/>
            <a:r>
              <a:rPr lang="ru-RU" dirty="0"/>
              <a:t>- прямые (непосредственно присущи объекту),</a:t>
            </a:r>
          </a:p>
          <a:p>
            <a:pPr algn="just"/>
            <a:r>
              <a:rPr lang="ru-RU" dirty="0"/>
              <a:t>- косвенные (опосредованно присущи объекту</a:t>
            </a:r>
            <a:r>
              <a:rPr lang="ru-RU" dirty="0" smtClean="0"/>
              <a:t>),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576064"/>
          </a:xfrm>
        </p:spPr>
        <p:txBody>
          <a:bodyPr/>
          <a:lstStyle/>
          <a:p>
            <a:pPr algn="ctr"/>
            <a:r>
              <a:rPr lang="ru-RU" sz="3200" dirty="0" smtClean="0"/>
              <a:t>Статистические признаки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3321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08720"/>
            <a:ext cx="8064896" cy="5328592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4) по отношению ко времени</a:t>
            </a:r>
          </a:p>
          <a:p>
            <a:pPr algn="just"/>
            <a:r>
              <a:rPr lang="ru-RU" dirty="0"/>
              <a:t>- моментные (характеризуют объект в один момент времени),</a:t>
            </a:r>
          </a:p>
          <a:p>
            <a:pPr algn="just"/>
            <a:r>
              <a:rPr lang="ru-RU" dirty="0"/>
              <a:t>- интервальные (характеризуют результаты процессов за период времени)</a:t>
            </a:r>
          </a:p>
          <a:p>
            <a:pPr algn="just"/>
            <a:r>
              <a:rPr lang="ru-RU" i="1" dirty="0" smtClean="0"/>
              <a:t>Вариация</a:t>
            </a:r>
            <a:r>
              <a:rPr lang="ru-RU" dirty="0"/>
              <a:t> – изменение величины либо значения признака при переходе от одной единицы совокупности к другой.</a:t>
            </a:r>
          </a:p>
          <a:p>
            <a:pPr algn="just"/>
            <a:r>
              <a:rPr lang="ru-RU" dirty="0"/>
              <a:t>Если изменения изучаемого явления происходят в разные периоды времени и носят характер закономерности, то говорят о </a:t>
            </a:r>
            <a:r>
              <a:rPr lang="ru-RU" i="1" dirty="0"/>
              <a:t>динамике</a:t>
            </a:r>
            <a:r>
              <a:rPr lang="ru-RU" dirty="0"/>
              <a:t> признака.</a:t>
            </a:r>
          </a:p>
          <a:p>
            <a:pPr algn="just"/>
            <a:r>
              <a:rPr lang="ru-RU" i="1" dirty="0" smtClean="0"/>
              <a:t>Статистический </a:t>
            </a:r>
            <a:r>
              <a:rPr lang="ru-RU" i="1" dirty="0"/>
              <a:t>показатель</a:t>
            </a:r>
            <a:r>
              <a:rPr lang="ru-RU" dirty="0"/>
              <a:t> – число, характеризующее ту или иную особенность признака или явления.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576064"/>
          </a:xfrm>
        </p:spPr>
        <p:txBody>
          <a:bodyPr/>
          <a:lstStyle/>
          <a:p>
            <a:pPr algn="ctr"/>
            <a:r>
              <a:rPr lang="ru-RU" sz="3200" dirty="0" smtClean="0"/>
              <a:t>Статистические признаки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457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1124744"/>
            <a:ext cx="8064896" cy="511256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ru-RU" dirty="0" smtClean="0"/>
              <a:t>Пример. Распределение</a:t>
            </a:r>
          </a:p>
          <a:p>
            <a:r>
              <a:rPr lang="ru-RU" dirty="0" smtClean="0"/>
              <a:t>коммерческих банков РФ</a:t>
            </a:r>
          </a:p>
          <a:p>
            <a:r>
              <a:rPr lang="ru-RU" dirty="0"/>
              <a:t>п</a:t>
            </a:r>
            <a:r>
              <a:rPr lang="ru-RU" dirty="0" smtClean="0"/>
              <a:t>о величине уставного</a:t>
            </a:r>
          </a:p>
          <a:p>
            <a:r>
              <a:rPr lang="ru-RU" dirty="0" smtClean="0"/>
              <a:t>капитала в 2020 г. 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Табличное представление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7308" t="41212" r="53730" b="36259"/>
          <a:stretch/>
        </p:blipFill>
        <p:spPr bwMode="auto">
          <a:xfrm>
            <a:off x="2051720" y="980728"/>
            <a:ext cx="5112568" cy="23762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17500" t="61760" r="56198" b="11840"/>
          <a:stretch/>
        </p:blipFill>
        <p:spPr bwMode="auto">
          <a:xfrm>
            <a:off x="4355976" y="3717032"/>
            <a:ext cx="4320480" cy="2808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53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r>
              <a:rPr lang="ru-RU" dirty="0" smtClean="0"/>
              <a:t>Крупнейшие города России (по состоянию на 01.01.2005)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Табличное представление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7600" t="9439" r="42498" b="51841"/>
          <a:stretch/>
        </p:blipFill>
        <p:spPr bwMode="auto">
          <a:xfrm>
            <a:off x="1907704" y="1558164"/>
            <a:ext cx="5976664" cy="39590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38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616624"/>
          </a:xfrm>
        </p:spPr>
        <p:txBody>
          <a:bodyPr>
            <a:normAutofit fontScale="62500" lnSpcReduction="20000"/>
          </a:bodyPr>
          <a:lstStyle/>
          <a:p>
            <a:r>
              <a:rPr lang="ru-RU" sz="3500" dirty="0" smtClean="0"/>
              <a:t>По степени </a:t>
            </a:r>
            <a:r>
              <a:rPr lang="ru-RU" sz="3500" dirty="0"/>
              <a:t>сложности массового явления и задач </a:t>
            </a:r>
            <a:r>
              <a:rPr lang="ru-RU" sz="3500" dirty="0" smtClean="0"/>
              <a:t>анализа:</a:t>
            </a:r>
          </a:p>
          <a:p>
            <a:pPr algn="just"/>
            <a:r>
              <a:rPr lang="ru-RU" sz="3500" i="1" dirty="0" smtClean="0"/>
              <a:t>- простая, </a:t>
            </a:r>
            <a:r>
              <a:rPr lang="ru-RU" sz="3500" dirty="0" smtClean="0"/>
              <a:t>если </a:t>
            </a:r>
            <a:r>
              <a:rPr lang="ru-RU" sz="3500" dirty="0"/>
              <a:t>производится группировка только по одному </a:t>
            </a:r>
            <a:r>
              <a:rPr lang="ru-RU" sz="3500" dirty="0" smtClean="0"/>
              <a:t>признаку;</a:t>
            </a:r>
          </a:p>
          <a:p>
            <a:pPr algn="just"/>
            <a:r>
              <a:rPr lang="ru-RU" sz="3500" i="1" dirty="0" smtClean="0"/>
              <a:t>- сложная </a:t>
            </a:r>
            <a:r>
              <a:rPr lang="ru-RU" sz="3500" i="1" dirty="0"/>
              <a:t>или </a:t>
            </a:r>
            <a:r>
              <a:rPr lang="ru-RU" sz="3500" i="1" dirty="0" smtClean="0"/>
              <a:t>комбинационная, </a:t>
            </a:r>
            <a:r>
              <a:rPr lang="ru-RU" sz="3500" dirty="0" smtClean="0"/>
              <a:t>если </a:t>
            </a:r>
            <a:r>
              <a:rPr lang="ru-RU" sz="3500" dirty="0"/>
              <a:t>по двум и более </a:t>
            </a:r>
            <a:r>
              <a:rPr lang="ru-RU" sz="3500" dirty="0" smtClean="0"/>
              <a:t>признакам.</a:t>
            </a:r>
            <a:endParaRPr lang="ru-RU" sz="3500" dirty="0"/>
          </a:p>
          <a:p>
            <a:pPr algn="just"/>
            <a:r>
              <a:rPr lang="ru-RU" sz="3500" dirty="0" smtClean="0"/>
              <a:t>По типу решаемых задач:</a:t>
            </a:r>
            <a:endParaRPr lang="ru-RU" sz="3500" dirty="0"/>
          </a:p>
          <a:p>
            <a:pPr algn="just"/>
            <a:r>
              <a:rPr lang="ru-RU" sz="3500" dirty="0" smtClean="0"/>
              <a:t>- </a:t>
            </a:r>
            <a:r>
              <a:rPr lang="ru-RU" sz="3500" i="1" dirty="0" smtClean="0"/>
              <a:t>типологическая</a:t>
            </a:r>
            <a:r>
              <a:rPr lang="ru-RU" sz="3500" dirty="0"/>
              <a:t> группировка — </a:t>
            </a:r>
            <a:r>
              <a:rPr lang="ru-RU" sz="3500" dirty="0" smtClean="0"/>
              <a:t>производится </a:t>
            </a:r>
            <a:r>
              <a:rPr lang="ru-RU" sz="3500" dirty="0"/>
              <a:t>разделение исследуемой совокупности на однородные </a:t>
            </a:r>
            <a:r>
              <a:rPr lang="ru-RU" sz="3500" dirty="0" smtClean="0"/>
              <a:t>группы</a:t>
            </a:r>
            <a:r>
              <a:rPr lang="ru-RU" sz="3500" dirty="0"/>
              <a:t>;</a:t>
            </a:r>
          </a:p>
          <a:p>
            <a:pPr algn="just"/>
            <a:r>
              <a:rPr lang="ru-RU" sz="3500" dirty="0" smtClean="0"/>
              <a:t>- </a:t>
            </a:r>
            <a:r>
              <a:rPr lang="ru-RU" sz="3500" i="1" dirty="0" smtClean="0"/>
              <a:t>структурная</a:t>
            </a:r>
            <a:r>
              <a:rPr lang="ru-RU" sz="3500" dirty="0"/>
              <a:t> </a:t>
            </a:r>
            <a:r>
              <a:rPr lang="ru-RU" sz="3500" dirty="0" smtClean="0"/>
              <a:t>— </a:t>
            </a:r>
            <a:r>
              <a:rPr lang="ru-RU" sz="3500" dirty="0"/>
              <a:t>группировка, в которой </a:t>
            </a:r>
            <a:r>
              <a:rPr lang="ru-RU" sz="3500" dirty="0" smtClean="0"/>
              <a:t>разделяют однородную совокупность </a:t>
            </a:r>
            <a:r>
              <a:rPr lang="ru-RU" sz="3500" dirty="0"/>
              <a:t>на группы, характеризующие ее структуру по какому-то варьирующему признаку. </a:t>
            </a:r>
            <a:r>
              <a:rPr lang="ru-RU" sz="3500" dirty="0" smtClean="0"/>
              <a:t>(напр., группировка </a:t>
            </a:r>
            <a:r>
              <a:rPr lang="ru-RU" sz="3500" dirty="0"/>
              <a:t>населения по уровню дохода). </a:t>
            </a:r>
            <a:endParaRPr lang="ru-RU" sz="3500" dirty="0" smtClean="0"/>
          </a:p>
          <a:p>
            <a:pPr algn="just"/>
            <a:r>
              <a:rPr lang="ru-RU" sz="3500" dirty="0" smtClean="0"/>
              <a:t>- </a:t>
            </a:r>
            <a:r>
              <a:rPr lang="ru-RU" sz="3500" i="1" dirty="0" smtClean="0"/>
              <a:t>аналитическая</a:t>
            </a:r>
            <a:r>
              <a:rPr lang="ru-RU" sz="3500" dirty="0" smtClean="0"/>
              <a:t> </a:t>
            </a:r>
            <a:r>
              <a:rPr lang="ru-RU" sz="3500" dirty="0"/>
              <a:t>(факторная) группировка — позволяет выявить взаимосвязи между изучаемыми явлениями и их признаками</a:t>
            </a:r>
            <a:r>
              <a:rPr lang="ru-RU" sz="3500" dirty="0" smtClean="0"/>
              <a:t>.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Виды группировок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521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54461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Ряд чисел, характеризующий распределение элементов совокупности по тому или иному признаку, называется </a:t>
            </a:r>
            <a:r>
              <a:rPr lang="ru-RU" i="1" dirty="0"/>
              <a:t>рядом </a:t>
            </a:r>
            <a:r>
              <a:rPr lang="ru-RU" i="1" dirty="0" smtClean="0"/>
              <a:t>распределения.</a:t>
            </a:r>
          </a:p>
          <a:p>
            <a:pPr algn="just"/>
            <a:r>
              <a:rPr lang="ru-RU" dirty="0" smtClean="0"/>
              <a:t>Ряды </a:t>
            </a:r>
            <a:r>
              <a:rPr lang="ru-RU" dirty="0"/>
              <a:t>распределения </a:t>
            </a:r>
            <a:r>
              <a:rPr lang="ru-RU" dirty="0" smtClean="0"/>
              <a:t>для </a:t>
            </a:r>
            <a:r>
              <a:rPr lang="ru-RU" dirty="0"/>
              <a:t>количественного признака </a:t>
            </a:r>
            <a:r>
              <a:rPr lang="ru-RU" dirty="0" smtClean="0"/>
              <a:t>называются </a:t>
            </a:r>
            <a:r>
              <a:rPr lang="ru-RU" i="1" dirty="0" smtClean="0"/>
              <a:t>вариационными</a:t>
            </a:r>
            <a:r>
              <a:rPr lang="ru-RU" dirty="0"/>
              <a:t> </a:t>
            </a:r>
            <a:r>
              <a:rPr lang="ru-RU" dirty="0" smtClean="0"/>
              <a:t>рядами, </a:t>
            </a:r>
            <a:r>
              <a:rPr lang="ru-RU" dirty="0"/>
              <a:t>для качественного признака </a:t>
            </a:r>
            <a:r>
              <a:rPr lang="ru-RU" dirty="0" smtClean="0"/>
              <a:t>- </a:t>
            </a:r>
            <a:r>
              <a:rPr lang="ru-RU" i="1" dirty="0" smtClean="0"/>
              <a:t>атрибутивными</a:t>
            </a:r>
            <a:r>
              <a:rPr lang="ru-RU" dirty="0"/>
              <a:t> </a:t>
            </a:r>
            <a:r>
              <a:rPr lang="ru-RU" dirty="0" smtClean="0"/>
              <a:t>рядами. </a:t>
            </a:r>
            <a:r>
              <a:rPr lang="ru-RU" dirty="0"/>
              <a:t>Если данные систематизированы по времени, то моделью группировки будет </a:t>
            </a:r>
            <a:r>
              <a:rPr lang="ru-RU" i="1" dirty="0"/>
              <a:t>временной</a:t>
            </a:r>
            <a:r>
              <a:rPr lang="ru-RU" dirty="0"/>
              <a:t> ряд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Пусть из генеральной совокупности извлечена выборка, </a:t>
            </a:r>
            <a:r>
              <a:rPr lang="ru-RU" i="1" dirty="0" smtClean="0"/>
              <a:t>х</a:t>
            </a:r>
            <a:r>
              <a:rPr lang="ru-RU" baseline="-25000" dirty="0" smtClean="0"/>
              <a:t>1</a:t>
            </a:r>
            <a:r>
              <a:rPr lang="ru-RU" dirty="0" smtClean="0"/>
              <a:t> наблюдалась </a:t>
            </a:r>
            <a:r>
              <a:rPr lang="en-US" i="1" dirty="0" smtClean="0"/>
              <a:t>n</a:t>
            </a:r>
            <a:r>
              <a:rPr lang="ru-RU" baseline="-25000" dirty="0" smtClean="0"/>
              <a:t>1</a:t>
            </a:r>
            <a:r>
              <a:rPr lang="ru-RU" dirty="0" smtClean="0"/>
              <a:t> раз, </a:t>
            </a:r>
            <a:r>
              <a:rPr lang="ru-RU" i="1" dirty="0" smtClean="0"/>
              <a:t>х</a:t>
            </a:r>
            <a:r>
              <a:rPr lang="ru-RU" baseline="-25000" dirty="0" smtClean="0"/>
              <a:t>2</a:t>
            </a:r>
            <a:r>
              <a:rPr lang="ru-RU" dirty="0" smtClean="0"/>
              <a:t> - </a:t>
            </a:r>
            <a:r>
              <a:rPr lang="en-US" i="1" dirty="0" smtClean="0"/>
              <a:t>n</a:t>
            </a:r>
            <a:r>
              <a:rPr lang="ru-RU" baseline="-25000" dirty="0" smtClean="0"/>
              <a:t>2</a:t>
            </a:r>
            <a:r>
              <a:rPr lang="ru-RU" dirty="0" smtClean="0"/>
              <a:t> раз, </a:t>
            </a:r>
            <a:r>
              <a:rPr lang="ru-RU" i="1" dirty="0" smtClean="0"/>
              <a:t>х</a:t>
            </a:r>
            <a:r>
              <a:rPr lang="en-US" baseline="-25000" dirty="0" smtClean="0"/>
              <a:t>k</a:t>
            </a:r>
            <a:r>
              <a:rPr lang="ru-RU" dirty="0" smtClean="0"/>
              <a:t> </a:t>
            </a:r>
            <a:r>
              <a:rPr lang="ru-RU" dirty="0"/>
              <a:t>- </a:t>
            </a:r>
            <a:r>
              <a:rPr lang="en-US" i="1" dirty="0" err="1" smtClean="0"/>
              <a:t>n</a:t>
            </a:r>
            <a:r>
              <a:rPr lang="en-US" baseline="-25000" dirty="0" err="1" smtClean="0"/>
              <a:t>k</a:t>
            </a:r>
            <a:r>
              <a:rPr lang="ru-RU" dirty="0" smtClean="0"/>
              <a:t> раз,</a:t>
            </a:r>
            <a:r>
              <a:rPr lang="en-US" dirty="0" smtClean="0"/>
              <a:t> n –</a:t>
            </a:r>
            <a:r>
              <a:rPr lang="ru-RU" dirty="0" smtClean="0"/>
              <a:t> объем выборки</a:t>
            </a:r>
          </a:p>
          <a:p>
            <a:pPr algn="just"/>
            <a:endParaRPr lang="ru-RU" dirty="0"/>
          </a:p>
          <a:p>
            <a:pPr algn="just"/>
            <a:r>
              <a:rPr lang="ru-RU" i="1" dirty="0"/>
              <a:t>х</a:t>
            </a:r>
            <a:r>
              <a:rPr lang="en-US" i="1" baseline="-25000" dirty="0" err="1" smtClean="0"/>
              <a:t>i</a:t>
            </a:r>
            <a:r>
              <a:rPr lang="en-US" dirty="0" smtClean="0"/>
              <a:t> </a:t>
            </a:r>
            <a:r>
              <a:rPr lang="ru-RU" dirty="0" smtClean="0"/>
              <a:t>– называются вариантами, последовательность вариант, записанных в возрастающем порядке – вариационным рядом, числа наблюдений – частотами,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i</a:t>
            </a:r>
            <a:r>
              <a:rPr lang="en-US" dirty="0" smtClean="0"/>
              <a:t>/</a:t>
            </a:r>
            <a:r>
              <a:rPr lang="en-US" i="1" dirty="0" smtClean="0"/>
              <a:t>n</a:t>
            </a:r>
            <a:r>
              <a:rPr lang="en-US" dirty="0" smtClean="0"/>
              <a:t> = </a:t>
            </a:r>
            <a:r>
              <a:rPr lang="en-US" i="1" dirty="0" smtClean="0"/>
              <a:t>W</a:t>
            </a:r>
            <a:r>
              <a:rPr lang="en-US" i="1" baseline="-25000" dirty="0" smtClean="0"/>
              <a:t>i</a:t>
            </a:r>
            <a:r>
              <a:rPr lang="en-US" dirty="0" smtClean="0"/>
              <a:t> </a:t>
            </a:r>
            <a:r>
              <a:rPr lang="ru-RU" dirty="0" smtClean="0"/>
              <a:t>– относительными частотами.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504056"/>
          </a:xfrm>
        </p:spPr>
        <p:txBody>
          <a:bodyPr/>
          <a:lstStyle/>
          <a:p>
            <a:pPr algn="ctr"/>
            <a:r>
              <a:rPr lang="ru-RU" sz="3200" dirty="0">
                <a:effectLst/>
              </a:rPr>
              <a:t>Табличное представление </a:t>
            </a:r>
            <a:endParaRPr lang="ru-RU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8276"/>
              </p:ext>
            </p:extLst>
          </p:nvPr>
        </p:nvGraphicFramePr>
        <p:xfrm>
          <a:off x="1979712" y="4293096"/>
          <a:ext cx="1008112" cy="768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Equation" r:id="rId3" imgW="647419" imgH="444307" progId="Equation.3">
                  <p:embed/>
                </p:oleObj>
              </mc:Choice>
              <mc:Fallback>
                <p:oleObj name="Equation" r:id="rId3" imgW="647419" imgH="444307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293096"/>
                        <a:ext cx="1008112" cy="7687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10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544616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Ряд распределения</a:t>
            </a:r>
          </a:p>
          <a:p>
            <a:endParaRPr lang="ru-RU" dirty="0"/>
          </a:p>
          <a:p>
            <a:endParaRPr lang="ru-RU" dirty="0" smtClean="0"/>
          </a:p>
          <a:p>
            <a:pPr algn="just"/>
            <a:r>
              <a:rPr lang="ru-RU" i="1" dirty="0" smtClean="0"/>
              <a:t>Эмпирической функцией распределения </a:t>
            </a:r>
            <a:r>
              <a:rPr lang="ru-RU" dirty="0" smtClean="0"/>
              <a:t>(функцией распределения выборки) называют функцию </a:t>
            </a:r>
            <a:r>
              <a:rPr lang="en-US" i="1" dirty="0" smtClean="0"/>
              <a:t>F</a:t>
            </a:r>
            <a:r>
              <a:rPr lang="en-US" dirty="0" smtClean="0"/>
              <a:t>*(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r>
              <a:rPr lang="ru-RU" dirty="0" smtClean="0"/>
              <a:t>, определяющую для каждого значения </a:t>
            </a:r>
            <a:r>
              <a:rPr lang="ru-RU" i="1" dirty="0" smtClean="0"/>
              <a:t>х</a:t>
            </a:r>
            <a:r>
              <a:rPr lang="ru-RU" dirty="0" smtClean="0"/>
              <a:t> относительную частоту события </a:t>
            </a:r>
            <a:r>
              <a:rPr lang="en-US" i="1" dirty="0" smtClean="0"/>
              <a:t>X</a:t>
            </a:r>
            <a:r>
              <a:rPr lang="en-US" dirty="0" smtClean="0"/>
              <a:t>&lt;</a:t>
            </a:r>
            <a:r>
              <a:rPr lang="en-US" i="1" dirty="0" smtClean="0"/>
              <a:t>x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ru-RU" dirty="0" smtClean="0"/>
              <a:t>где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x</a:t>
            </a:r>
            <a:r>
              <a:rPr lang="ru-RU" dirty="0" smtClean="0"/>
              <a:t> – число вариант, меньших </a:t>
            </a:r>
            <a:r>
              <a:rPr lang="ru-RU" i="1" dirty="0" smtClean="0"/>
              <a:t>х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ru-RU" dirty="0" smtClean="0"/>
              <a:t> – объем выборки.</a:t>
            </a:r>
            <a:endParaRPr lang="en-US" dirty="0" smtClean="0"/>
          </a:p>
          <a:p>
            <a:pPr algn="just"/>
            <a:r>
              <a:rPr lang="ru-RU" dirty="0" smtClean="0"/>
              <a:t>Свойства:</a:t>
            </a:r>
          </a:p>
          <a:p>
            <a:pPr algn="just"/>
            <a:r>
              <a:rPr lang="ru-RU" dirty="0" smtClean="0"/>
              <a:t>1. Значения лежат в интервале </a:t>
            </a:r>
            <a:r>
              <a:rPr lang="en-US" dirty="0" smtClean="0"/>
              <a:t>[0, 1];</a:t>
            </a:r>
            <a:endParaRPr lang="ru-RU" dirty="0" smtClean="0"/>
          </a:p>
          <a:p>
            <a:pPr algn="just"/>
            <a:r>
              <a:rPr lang="ru-RU" dirty="0" smtClean="0"/>
              <a:t>2.</a:t>
            </a:r>
            <a:r>
              <a:rPr lang="en-US" dirty="0" smtClean="0"/>
              <a:t> </a:t>
            </a:r>
            <a:r>
              <a:rPr lang="en-US" i="1" dirty="0" smtClean="0"/>
              <a:t>F</a:t>
            </a:r>
            <a:r>
              <a:rPr lang="en-US" dirty="0" smtClean="0"/>
              <a:t>*(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r>
              <a:rPr lang="ru-RU" dirty="0" smtClean="0"/>
              <a:t> – неубывающая функция;</a:t>
            </a:r>
          </a:p>
          <a:p>
            <a:pPr algn="just"/>
            <a:r>
              <a:rPr lang="ru-RU" dirty="0" smtClean="0"/>
              <a:t>3.</a:t>
            </a:r>
            <a:r>
              <a:rPr lang="en-US" dirty="0" smtClean="0"/>
              <a:t> </a:t>
            </a:r>
            <a:r>
              <a:rPr lang="ru-RU" dirty="0" smtClean="0"/>
              <a:t>Если </a:t>
            </a:r>
            <a:r>
              <a:rPr lang="en-US" dirty="0" smtClean="0"/>
              <a:t>x1 </a:t>
            </a:r>
            <a:r>
              <a:rPr lang="ru-RU" dirty="0" smtClean="0"/>
              <a:t>– наименьшая варианта, то </a:t>
            </a:r>
            <a:r>
              <a:rPr lang="en-US" i="1" dirty="0" smtClean="0"/>
              <a:t>F</a:t>
            </a:r>
            <a:r>
              <a:rPr lang="en-US" dirty="0"/>
              <a:t>*(</a:t>
            </a:r>
            <a:r>
              <a:rPr lang="en-US" i="1" dirty="0"/>
              <a:t>x</a:t>
            </a:r>
            <a:r>
              <a:rPr lang="en-US" dirty="0" smtClean="0"/>
              <a:t>)=0 </a:t>
            </a:r>
            <a:r>
              <a:rPr lang="ru-RU" dirty="0" smtClean="0"/>
              <a:t>при </a:t>
            </a:r>
            <a:r>
              <a:rPr lang="en-US" i="1" dirty="0" smtClean="0"/>
              <a:t>x</a:t>
            </a:r>
            <a:r>
              <a:rPr lang="en-US" dirty="0" smtClean="0"/>
              <a:t>≤</a:t>
            </a:r>
            <a:r>
              <a:rPr lang="en-US" i="1" dirty="0" smtClean="0"/>
              <a:t>x</a:t>
            </a:r>
            <a:r>
              <a:rPr lang="en-US" baseline="-25000" dirty="0" smtClean="0"/>
              <a:t>1</a:t>
            </a:r>
            <a:r>
              <a:rPr lang="ru-RU" dirty="0" smtClean="0"/>
              <a:t>; если </a:t>
            </a:r>
            <a:r>
              <a:rPr lang="en-US" dirty="0" smtClean="0"/>
              <a:t>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k</a:t>
            </a:r>
            <a:r>
              <a:rPr lang="en-US" dirty="0" smtClean="0"/>
              <a:t> </a:t>
            </a:r>
            <a:r>
              <a:rPr lang="ru-RU" dirty="0" smtClean="0"/>
              <a:t>– наибольшая варианта, то </a:t>
            </a:r>
            <a:r>
              <a:rPr lang="en-US" i="1" dirty="0" smtClean="0"/>
              <a:t>F</a:t>
            </a:r>
            <a:r>
              <a:rPr lang="en-US" dirty="0"/>
              <a:t>*(</a:t>
            </a:r>
            <a:r>
              <a:rPr lang="en-US" i="1" dirty="0"/>
              <a:t>x</a:t>
            </a:r>
            <a:r>
              <a:rPr lang="en-US" dirty="0" smtClean="0"/>
              <a:t>)=1 </a:t>
            </a:r>
            <a:r>
              <a:rPr lang="ru-RU" dirty="0" smtClean="0"/>
              <a:t>при </a:t>
            </a:r>
            <a:r>
              <a:rPr lang="en-US" i="1" dirty="0" smtClean="0"/>
              <a:t>x</a:t>
            </a:r>
            <a:r>
              <a:rPr lang="en-US" dirty="0" smtClean="0"/>
              <a:t>&gt;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k</a:t>
            </a:r>
            <a:r>
              <a:rPr lang="ru-RU" dirty="0" smtClean="0"/>
              <a:t>.</a:t>
            </a:r>
            <a:endParaRPr lang="ru-RU" dirty="0"/>
          </a:p>
          <a:p>
            <a:pPr algn="just"/>
            <a:endParaRPr lang="ru-RU" dirty="0"/>
          </a:p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Табличное представление</a:t>
            </a:r>
            <a:endParaRPr lang="ru-RU" sz="32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327556"/>
              </p:ext>
            </p:extLst>
          </p:nvPr>
        </p:nvGraphicFramePr>
        <p:xfrm>
          <a:off x="887760" y="1412776"/>
          <a:ext cx="7368480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56182"/>
                <a:gridCol w="1152128"/>
                <a:gridCol w="1152128"/>
                <a:gridCol w="1152128"/>
                <a:gridCol w="1152128"/>
                <a:gridCol w="1103786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Варианты </a:t>
                      </a:r>
                      <a:r>
                        <a:rPr lang="en-US" dirty="0" smtClean="0"/>
                        <a:t>x</a:t>
                      </a:r>
                      <a:r>
                        <a:rPr lang="en-US" sz="2000" baseline="-25000" dirty="0" smtClean="0"/>
                        <a:t>i</a:t>
                      </a:r>
                      <a:endParaRPr lang="ru-RU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/>
                        <a:t>x</a:t>
                      </a:r>
                      <a:r>
                        <a:rPr lang="en-US" b="0" baseline="-25000" dirty="0" smtClean="0"/>
                        <a:t>1</a:t>
                      </a:r>
                      <a:endParaRPr lang="ru-RU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/>
                        <a:t>x</a:t>
                      </a:r>
                      <a:r>
                        <a:rPr lang="en-US" b="0" baseline="-25000" dirty="0" smtClean="0"/>
                        <a:t>2</a:t>
                      </a:r>
                      <a:endParaRPr lang="ru-RU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/>
                        <a:t>x</a:t>
                      </a:r>
                      <a:r>
                        <a:rPr lang="en-US" b="0" baseline="-25000" dirty="0" smtClean="0"/>
                        <a:t>3</a:t>
                      </a:r>
                      <a:endParaRPr lang="ru-RU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Частоты </a:t>
                      </a:r>
                      <a:r>
                        <a:rPr lang="en-US" b="1" i="1" dirty="0" err="1" smtClean="0"/>
                        <a:t>n</a:t>
                      </a:r>
                      <a:r>
                        <a:rPr lang="en-US" b="1" i="1" baseline="-25000" dirty="0" err="1" smtClean="0"/>
                        <a:t>i</a:t>
                      </a:r>
                      <a:endParaRPr lang="ru-RU" b="1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/>
                        <a:t>n</a:t>
                      </a:r>
                      <a:r>
                        <a:rPr lang="en-US" b="0" baseline="-25000" dirty="0" smtClean="0"/>
                        <a:t>1</a:t>
                      </a:r>
                      <a:endParaRPr lang="ru-RU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/>
                        <a:t>n</a:t>
                      </a:r>
                      <a:r>
                        <a:rPr lang="en-US" b="0" baseline="-25000" dirty="0" smtClean="0"/>
                        <a:t>2</a:t>
                      </a:r>
                      <a:endParaRPr lang="ru-RU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smtClean="0"/>
                        <a:t>n</a:t>
                      </a:r>
                      <a:r>
                        <a:rPr lang="en-US" b="0" baseline="-25000" dirty="0" smtClean="0"/>
                        <a:t>3</a:t>
                      </a:r>
                      <a:endParaRPr lang="ru-RU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350829"/>
              </p:ext>
            </p:extLst>
          </p:nvPr>
        </p:nvGraphicFramePr>
        <p:xfrm>
          <a:off x="3869922" y="3212976"/>
          <a:ext cx="1404156" cy="740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3" imgW="863225" imgH="457002" progId="Equation.3">
                  <p:embed/>
                </p:oleObj>
              </mc:Choice>
              <mc:Fallback>
                <p:oleObj name="Equation" r:id="rId3" imgW="863225" imgH="457002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9922" y="3212976"/>
                        <a:ext cx="1404156" cy="7406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88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Табличное представление</a:t>
            </a:r>
            <a:endParaRPr lang="ru-RU" sz="3200" dirty="0"/>
          </a:p>
        </p:txBody>
      </p:sp>
      <p:pic>
        <p:nvPicPr>
          <p:cNvPr id="7171" name="Рисунок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1" t="13759" r="55096" b="80481"/>
          <a:stretch>
            <a:fillRect/>
          </a:stretch>
        </p:blipFill>
        <p:spPr bwMode="auto">
          <a:xfrm>
            <a:off x="755576" y="1543050"/>
            <a:ext cx="2854437" cy="10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Рисунок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3" t="34879" r="48996" b="53922"/>
          <a:stretch>
            <a:fillRect/>
          </a:stretch>
        </p:blipFill>
        <p:spPr bwMode="auto">
          <a:xfrm>
            <a:off x="4211960" y="1543050"/>
            <a:ext cx="4248472" cy="183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Рисунок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2" t="51360" r="41296" b="19679"/>
          <a:stretch>
            <a:fillRect/>
          </a:stretch>
        </p:blipFill>
        <p:spPr bwMode="auto">
          <a:xfrm>
            <a:off x="755576" y="2878914"/>
            <a:ext cx="4536504" cy="34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666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15430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1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5536" y="1700808"/>
            <a:ext cx="8352928" cy="4824536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Сбор состоит из последовательных </a:t>
            </a:r>
            <a:r>
              <a:rPr lang="ru-RU" b="1" i="1" dirty="0"/>
              <a:t>этапов</a:t>
            </a:r>
            <a:r>
              <a:rPr lang="ru-RU" dirty="0"/>
              <a:t>:</a:t>
            </a:r>
          </a:p>
          <a:p>
            <a:pPr algn="just"/>
            <a:r>
              <a:rPr lang="ru-RU" dirty="0"/>
              <a:t>– осознание и формулировка конкретной цели наблюдения эксперимента;</a:t>
            </a:r>
          </a:p>
          <a:p>
            <a:pPr algn="just"/>
            <a:r>
              <a:rPr lang="ru-RU" dirty="0"/>
              <a:t>– выделение соответствующей генеральной совокупности и определение результирующей случайной величины;</a:t>
            </a:r>
          </a:p>
          <a:p>
            <a:pPr algn="just"/>
            <a:r>
              <a:rPr lang="ru-RU" dirty="0"/>
              <a:t>– описание способа образования выборки, подлежащей обследованию, определение необходимого объема выборки и единицы измерения;</a:t>
            </a:r>
          </a:p>
          <a:p>
            <a:pPr algn="just"/>
            <a:r>
              <a:rPr lang="ru-RU" dirty="0"/>
              <a:t>– подбор необходимой формы представления выборочных данных</a:t>
            </a:r>
            <a:r>
              <a:rPr lang="ru-RU" dirty="0" smtClean="0"/>
              <a:t>.</a:t>
            </a:r>
          </a:p>
          <a:p>
            <a:pPr algn="just"/>
            <a:r>
              <a:rPr lang="ru-RU" dirty="0"/>
              <a:t>Выделяют два основных </a:t>
            </a:r>
            <a:r>
              <a:rPr lang="ru-RU" b="1" i="1" dirty="0"/>
              <a:t>метода сбора данных</a:t>
            </a:r>
            <a:r>
              <a:rPr lang="ru-RU" dirty="0"/>
              <a:t>: наблюдение и эксперимент. 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404665"/>
            <a:ext cx="8208912" cy="1080120"/>
          </a:xfrm>
        </p:spPr>
        <p:txBody>
          <a:bodyPr/>
          <a:lstStyle/>
          <a:p>
            <a:pPr algn="ctr"/>
            <a:r>
              <a:rPr lang="ru-RU" sz="3200" dirty="0" smtClean="0"/>
              <a:t>Сбор и фильтрация статистических данных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732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54461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i="1" dirty="0"/>
              <a:t>График</a:t>
            </a:r>
            <a:r>
              <a:rPr lang="ru-RU" dirty="0"/>
              <a:t> - это схематичное изображение статистической информации с помощью различных геометрических образов, которыми могут быть линии, точки, плоскостные либо объемные фигуры (круги, прямоугольники и т.д.), символы со многими элементами (звезды, лучи, многоугольники, "лица Чернова", "японские свечи", "ящики с усами" и т.д</a:t>
            </a:r>
            <a:r>
              <a:rPr lang="ru-RU" dirty="0" smtClean="0"/>
              <a:t>.).</a:t>
            </a:r>
          </a:p>
          <a:p>
            <a:r>
              <a:rPr lang="ru-RU" dirty="0" smtClean="0"/>
              <a:t>Классификация  статистических графиков:</a:t>
            </a:r>
          </a:p>
          <a:p>
            <a:pPr algn="just"/>
            <a:r>
              <a:rPr lang="ru-RU" dirty="0" smtClean="0"/>
              <a:t>- по</a:t>
            </a:r>
            <a:r>
              <a:rPr lang="ru-RU" dirty="0"/>
              <a:t> аналитическому предназначению различают графики сравнения, структуры, динамики, изображения вариационных рядов, графики взаимосвязи </a:t>
            </a:r>
            <a:r>
              <a:rPr lang="ru-RU" dirty="0" smtClean="0"/>
              <a:t>показателей;</a:t>
            </a:r>
            <a:endParaRPr lang="ru-RU" dirty="0"/>
          </a:p>
          <a:p>
            <a:pPr algn="just"/>
            <a:r>
              <a:rPr lang="ru-RU" i="1" dirty="0" smtClean="0"/>
              <a:t>- </a:t>
            </a:r>
            <a:r>
              <a:rPr lang="ru-RU" dirty="0" smtClean="0"/>
              <a:t>по</a:t>
            </a:r>
            <a:r>
              <a:rPr lang="ru-RU" dirty="0"/>
              <a:t> способу построения графики делятся на диаграммы и статистические </a:t>
            </a:r>
            <a:r>
              <a:rPr lang="ru-RU" dirty="0" smtClean="0"/>
              <a:t>карты;</a:t>
            </a:r>
          </a:p>
          <a:p>
            <a:pPr algn="just"/>
            <a:r>
              <a:rPr lang="ru-RU" dirty="0" smtClean="0"/>
              <a:t>- по используемым </a:t>
            </a:r>
            <a:r>
              <a:rPr lang="ru-RU" dirty="0"/>
              <a:t>символам геометрического образа графики бывают точечные, линейные, фигурные (плоскостные или объемные) и </a:t>
            </a:r>
            <a:r>
              <a:rPr lang="ru-RU" dirty="0" err="1"/>
              <a:t>пиктографики</a:t>
            </a:r>
            <a:r>
              <a:rPr lang="ru-RU" dirty="0"/>
              <a:t>.</a:t>
            </a:r>
          </a:p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5816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Линейный график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8194" name="Рисунок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9" t="27521" r="56699" b="43840"/>
          <a:stretch>
            <a:fillRect/>
          </a:stretch>
        </p:blipFill>
        <p:spPr bwMode="auto">
          <a:xfrm>
            <a:off x="683568" y="990599"/>
            <a:ext cx="4608512" cy="280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Рисунок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1" t="56000" r="49298" b="10719"/>
          <a:stretch>
            <a:fillRect/>
          </a:stretch>
        </p:blipFill>
        <p:spPr bwMode="auto">
          <a:xfrm>
            <a:off x="3549631" y="3805606"/>
            <a:ext cx="5148875" cy="293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524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69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ctr"/>
            <a:r>
              <a:rPr lang="ru-RU" dirty="0" smtClean="0"/>
              <a:t>Столбиковые диаграммы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algn="ctr"/>
            <a:r>
              <a:rPr lang="ru-RU" dirty="0"/>
              <a:t>Фигурный график (квадрат)</a:t>
            </a:r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9218" name="Рисунок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9" t="20158" r="48599" b="38884"/>
          <a:stretch>
            <a:fillRect/>
          </a:stretch>
        </p:blipFill>
        <p:spPr bwMode="auto">
          <a:xfrm>
            <a:off x="683568" y="1412776"/>
            <a:ext cx="3888432" cy="294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Рисунок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0" t="21597" r="42996" b="40961"/>
          <a:stretch>
            <a:fillRect/>
          </a:stretch>
        </p:blipFill>
        <p:spPr bwMode="auto">
          <a:xfrm>
            <a:off x="4547907" y="1780670"/>
            <a:ext cx="4339224" cy="256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9812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4"/>
          <a:srcRect l="17302" t="40158" r="69897" b="51522"/>
          <a:stretch/>
        </p:blipFill>
        <p:spPr bwMode="auto">
          <a:xfrm>
            <a:off x="3635896" y="5085184"/>
            <a:ext cx="2304256" cy="936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465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>
            <a:normAutofit/>
          </a:bodyPr>
          <a:lstStyle/>
          <a:p>
            <a:r>
              <a:rPr lang="ru-RU" dirty="0" smtClean="0"/>
              <a:t>                                                      </a:t>
            </a:r>
          </a:p>
          <a:p>
            <a:r>
              <a:rPr lang="ru-RU" dirty="0" smtClean="0"/>
              <a:t>                                                            </a:t>
            </a:r>
          </a:p>
          <a:p>
            <a:r>
              <a:rPr lang="ru-RU" dirty="0" smtClean="0"/>
              <a:t>                                           </a:t>
            </a:r>
            <a:endParaRPr lang="ru-RU" dirty="0"/>
          </a:p>
          <a:p>
            <a:r>
              <a:rPr lang="ru-RU" dirty="0" smtClean="0"/>
              <a:t>                                                                                                                                                                                                            					Радиальная диаграмма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 smtClean="0"/>
              <a:t>Ленточная диаграмма    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7301" t="18879" r="43596" b="36161"/>
          <a:stretch/>
        </p:blipFill>
        <p:spPr bwMode="auto">
          <a:xfrm>
            <a:off x="560840" y="980728"/>
            <a:ext cx="4485784" cy="2948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3"/>
          <a:srcRect l="19500" t="32159" r="55800" b="29284"/>
          <a:stretch/>
        </p:blipFill>
        <p:spPr bwMode="auto">
          <a:xfrm>
            <a:off x="4427984" y="3140968"/>
            <a:ext cx="4020739" cy="3479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92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just"/>
            <a:r>
              <a:rPr lang="ru-RU" dirty="0" smtClean="0"/>
              <a:t>Структура инвестиций в основной капитал по видам основных фондов в 2006 г. (данные условные)</a:t>
            </a:r>
          </a:p>
          <a:p>
            <a:pPr algn="just"/>
            <a:endParaRPr lang="ru-RU" dirty="0"/>
          </a:p>
          <a:p>
            <a:pPr algn="just"/>
            <a:endParaRPr lang="ru-RU" dirty="0" smtClean="0"/>
          </a:p>
          <a:p>
            <a:pPr algn="just"/>
            <a:endParaRPr lang="ru-RU" dirty="0"/>
          </a:p>
          <a:p>
            <a:pPr algn="just"/>
            <a:endParaRPr lang="ru-RU" dirty="0" smtClean="0"/>
          </a:p>
          <a:p>
            <a:pPr algn="just"/>
            <a:endParaRPr lang="ru-RU" dirty="0"/>
          </a:p>
          <a:p>
            <a:pPr algn="just"/>
            <a:r>
              <a:rPr lang="ru-RU" dirty="0" smtClean="0"/>
              <a:t>Круговая секторная</a:t>
            </a:r>
          </a:p>
          <a:p>
            <a:pPr algn="just"/>
            <a:r>
              <a:rPr lang="ru-RU" dirty="0" smtClean="0"/>
              <a:t>диаграмма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11265" name="Рисунок 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 t="50400" r="43597" b="15840"/>
          <a:stretch>
            <a:fillRect/>
          </a:stretch>
        </p:blipFill>
        <p:spPr bwMode="auto">
          <a:xfrm>
            <a:off x="3585944" y="3717032"/>
            <a:ext cx="5209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9525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22002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Рисунок 9"/>
          <p:cNvPicPr/>
          <p:nvPr/>
        </p:nvPicPr>
        <p:blipFill rotWithShape="1">
          <a:blip r:embed="rId2"/>
          <a:srcRect l="17964" t="23063" r="40533" b="64480"/>
          <a:stretch/>
        </p:blipFill>
        <p:spPr bwMode="auto">
          <a:xfrm>
            <a:off x="552160" y="1772816"/>
            <a:ext cx="8243096" cy="1746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079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ctr"/>
            <a:r>
              <a:rPr lang="ru-RU" dirty="0" smtClean="0"/>
              <a:t>Ленточная (полосовая диаграмма)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0900" t="33438" r="39404" b="43574"/>
          <a:stretch/>
        </p:blipFill>
        <p:spPr bwMode="auto">
          <a:xfrm>
            <a:off x="2184039" y="1406962"/>
            <a:ext cx="5184576" cy="1728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0464" t="16487" r="31059" b="68513"/>
          <a:stretch/>
        </p:blipFill>
        <p:spPr bwMode="auto">
          <a:xfrm>
            <a:off x="611560" y="3717032"/>
            <a:ext cx="8136904" cy="2088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642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r>
              <a:rPr lang="ru-RU" dirty="0" smtClean="0"/>
              <a:t>                                             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                                                             «Ящики с усами»</a:t>
            </a:r>
            <a:endParaRPr lang="ru-RU" dirty="0"/>
          </a:p>
          <a:p>
            <a:r>
              <a:rPr lang="ru-RU" dirty="0" smtClean="0"/>
              <a:t>Столбиковый биржевой</a:t>
            </a:r>
          </a:p>
          <a:p>
            <a:r>
              <a:rPr lang="ru-RU" dirty="0" smtClean="0"/>
              <a:t>график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12290" name="Рисунок 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2" t="39201" r="40292" b="22227"/>
          <a:stretch>
            <a:fillRect/>
          </a:stretch>
        </p:blipFill>
        <p:spPr bwMode="auto">
          <a:xfrm>
            <a:off x="467544" y="908720"/>
            <a:ext cx="4594591" cy="279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Рисунок 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7" t="35976" r="39896" b="22911"/>
          <a:stretch>
            <a:fillRect/>
          </a:stretch>
        </p:blipFill>
        <p:spPr bwMode="auto">
          <a:xfrm>
            <a:off x="4283968" y="3731479"/>
            <a:ext cx="4512915" cy="292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88595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40995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24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Столбиковый </a:t>
            </a:r>
            <a:r>
              <a:rPr lang="ru-RU" dirty="0" smtClean="0"/>
              <a:t>биржевой</a:t>
            </a:r>
          </a:p>
          <a:p>
            <a:r>
              <a:rPr lang="ru-RU" dirty="0" smtClean="0"/>
              <a:t>график </a:t>
            </a:r>
            <a:r>
              <a:rPr lang="ru-RU" dirty="0"/>
              <a:t>с </a:t>
            </a:r>
            <a:r>
              <a:rPr lang="ru-RU" dirty="0" smtClean="0"/>
              <a:t>диаграммой</a:t>
            </a:r>
          </a:p>
          <a:p>
            <a:r>
              <a:rPr lang="ru-RU" dirty="0" smtClean="0"/>
              <a:t>объемов торгов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sz="3600" dirty="0" smtClean="0"/>
          </a:p>
          <a:p>
            <a:r>
              <a:rPr lang="ru-RU" dirty="0"/>
              <a:t> </a:t>
            </a:r>
            <a:r>
              <a:rPr lang="ru-RU" dirty="0" smtClean="0"/>
              <a:t>                                                   </a:t>
            </a:r>
            <a:r>
              <a:rPr lang="ru-RU" dirty="0"/>
              <a:t>Биржевой график "</a:t>
            </a:r>
            <a:r>
              <a:rPr lang="ru-RU" dirty="0" smtClean="0"/>
              <a:t>ящики</a:t>
            </a:r>
          </a:p>
          <a:p>
            <a:r>
              <a:rPr lang="ru-RU" dirty="0"/>
              <a:t> </a:t>
            </a:r>
            <a:r>
              <a:rPr lang="ru-RU" dirty="0" smtClean="0"/>
              <a:t>                                                  с </a:t>
            </a:r>
            <a:r>
              <a:rPr lang="ru-RU" dirty="0"/>
              <a:t>усами" с </a:t>
            </a:r>
            <a:r>
              <a:rPr lang="ru-RU" dirty="0" smtClean="0"/>
              <a:t>диаграммой</a:t>
            </a:r>
          </a:p>
          <a:p>
            <a:r>
              <a:rPr lang="ru-RU" dirty="0" smtClean="0"/>
              <a:t>                                                   объемов </a:t>
            </a:r>
            <a:r>
              <a:rPr lang="ru-RU" dirty="0"/>
              <a:t>торгов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13314" name="Рисунок 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0" t="25696" r="38690" b="28908"/>
          <a:stretch>
            <a:fillRect/>
          </a:stretch>
        </p:blipFill>
        <p:spPr bwMode="auto">
          <a:xfrm>
            <a:off x="4427984" y="901959"/>
            <a:ext cx="4344516" cy="305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Рисунок 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t="32343" r="37888" b="29337"/>
          <a:stretch>
            <a:fillRect/>
          </a:stretch>
        </p:blipFill>
        <p:spPr bwMode="auto">
          <a:xfrm>
            <a:off x="323528" y="3765396"/>
            <a:ext cx="4536504" cy="2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1431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0290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9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8383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8860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2"/>
          <a:srcRect l="11644" t="39401" r="3882" b="24188"/>
          <a:stretch/>
        </p:blipFill>
        <p:spPr bwMode="auto">
          <a:xfrm>
            <a:off x="323528" y="1124744"/>
            <a:ext cx="8568952" cy="27363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846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ctr"/>
            <a:r>
              <a:rPr lang="ru-RU" dirty="0" err="1" smtClean="0"/>
              <a:t>Пиктографики</a:t>
            </a:r>
            <a:r>
              <a:rPr lang="ru-RU" dirty="0" smtClean="0"/>
              <a:t> «лучи»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4763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37172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2"/>
          <a:srcRect l="11644" t="24411" r="43509" b="31896"/>
          <a:stretch/>
        </p:blipFill>
        <p:spPr bwMode="auto">
          <a:xfrm>
            <a:off x="1691680" y="1628800"/>
            <a:ext cx="6264696" cy="33123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51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7544" y="1484784"/>
            <a:ext cx="8280920" cy="5112568"/>
          </a:xfrm>
        </p:spPr>
        <p:txBody>
          <a:bodyPr/>
          <a:lstStyle/>
          <a:p>
            <a:pPr algn="just"/>
            <a:r>
              <a:rPr lang="ru-RU" i="1" dirty="0" smtClean="0"/>
              <a:t>Выборочной совокупностью </a:t>
            </a:r>
            <a:r>
              <a:rPr lang="ru-RU" dirty="0" smtClean="0"/>
              <a:t>(выборкой) называют совокупность случайно отобранных объектов.</a:t>
            </a:r>
          </a:p>
          <a:p>
            <a:pPr algn="just"/>
            <a:r>
              <a:rPr lang="ru-RU" i="1" dirty="0" smtClean="0"/>
              <a:t>Генеральной совокупностью </a:t>
            </a:r>
            <a:r>
              <a:rPr lang="ru-RU" dirty="0" smtClean="0"/>
              <a:t>называют совокупность объектов, из которых производится выборка.</a:t>
            </a:r>
          </a:p>
          <a:p>
            <a:pPr algn="just"/>
            <a:r>
              <a:rPr lang="ru-RU" i="1" dirty="0" smtClean="0"/>
              <a:t>Объемом</a:t>
            </a:r>
            <a:r>
              <a:rPr lang="ru-RU" dirty="0" smtClean="0"/>
              <a:t> совокупности (выборочной или генеральной) называют число объектов этой совокупности.</a:t>
            </a:r>
          </a:p>
          <a:p>
            <a:pPr algn="just"/>
            <a:r>
              <a:rPr lang="ru-RU" dirty="0" smtClean="0"/>
              <a:t>Совокупности формируются в результате эксперимента или наблюдений.</a:t>
            </a:r>
          </a:p>
          <a:p>
            <a:pPr algn="just"/>
            <a:r>
              <a:rPr lang="ru-RU" i="1" dirty="0" smtClean="0"/>
              <a:t>Повторной</a:t>
            </a:r>
            <a:r>
              <a:rPr lang="ru-RU" dirty="0" smtClean="0"/>
              <a:t> называют выборку, при которой отобранный объект перед отбором следующего возвращается в генеральную совокупность.</a:t>
            </a:r>
          </a:p>
          <a:p>
            <a:pPr algn="just"/>
            <a:r>
              <a:rPr lang="ru-RU" i="1" dirty="0" smtClean="0"/>
              <a:t>Бесповторной</a:t>
            </a:r>
            <a:r>
              <a:rPr lang="ru-RU" dirty="0" smtClean="0"/>
              <a:t> называют выборку, при которой отобранный объект в генеральную совокупность не возвращается.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404665"/>
            <a:ext cx="8136904" cy="1080120"/>
          </a:xfrm>
        </p:spPr>
        <p:txBody>
          <a:bodyPr/>
          <a:lstStyle/>
          <a:p>
            <a:pPr algn="ctr"/>
            <a:r>
              <a:rPr lang="ru-RU" sz="3200" dirty="0" smtClean="0"/>
              <a:t>Сбор и фильтрация статистических данных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4460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ctr"/>
            <a:r>
              <a:rPr lang="ru-RU" dirty="0" err="1" smtClean="0"/>
              <a:t>Пиктографики</a:t>
            </a:r>
            <a:r>
              <a:rPr lang="ru-RU" dirty="0" smtClean="0"/>
              <a:t> «звезды»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1778" t="25268" r="43375" b="35537"/>
          <a:stretch/>
        </p:blipFill>
        <p:spPr bwMode="auto">
          <a:xfrm>
            <a:off x="1547664" y="1844824"/>
            <a:ext cx="6264696" cy="3384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222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ctr"/>
            <a:r>
              <a:rPr lang="ru-RU" dirty="0" err="1" smtClean="0"/>
              <a:t>Пиктографики</a:t>
            </a:r>
            <a:r>
              <a:rPr lang="ru-RU" dirty="0" smtClean="0"/>
              <a:t> «лица Чернова»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1777" t="40043" r="50336" b="24831"/>
          <a:stretch/>
        </p:blipFill>
        <p:spPr bwMode="auto">
          <a:xfrm>
            <a:off x="1619672" y="1658077"/>
            <a:ext cx="5976663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2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ctr"/>
            <a:r>
              <a:rPr lang="ru-RU" dirty="0" smtClean="0"/>
              <a:t>Полигон</a:t>
            </a:r>
          </a:p>
          <a:p>
            <a:pPr algn="just"/>
            <a:r>
              <a:rPr lang="ru-RU" dirty="0" smtClean="0"/>
              <a:t>Полигон частот – ломаная, отрезки которой соединяют точки (</a:t>
            </a:r>
            <a:r>
              <a:rPr lang="en-US" i="1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; </a:t>
            </a:r>
            <a:r>
              <a:rPr lang="en-US" i="1" dirty="0" smtClean="0"/>
              <a:t>n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r>
              <a:rPr lang="ru-RU" dirty="0" smtClean="0"/>
              <a:t>, </a:t>
            </a:r>
            <a:r>
              <a:rPr lang="ru-RU" dirty="0"/>
              <a:t>(</a:t>
            </a:r>
            <a:r>
              <a:rPr lang="en-US" i="1" dirty="0" smtClean="0"/>
              <a:t>x</a:t>
            </a:r>
            <a:r>
              <a:rPr lang="ru-RU" baseline="-25000" dirty="0" smtClean="0"/>
              <a:t>2</a:t>
            </a:r>
            <a:r>
              <a:rPr lang="en-US" dirty="0" smtClean="0"/>
              <a:t>; </a:t>
            </a:r>
            <a:r>
              <a:rPr lang="en-US" i="1" dirty="0" smtClean="0"/>
              <a:t>n</a:t>
            </a:r>
            <a:r>
              <a:rPr lang="ru-RU" baseline="-25000" dirty="0" smtClean="0"/>
              <a:t>2</a:t>
            </a:r>
            <a:r>
              <a:rPr lang="en-US" dirty="0" smtClean="0"/>
              <a:t>)</a:t>
            </a:r>
            <a:r>
              <a:rPr lang="ru-RU" dirty="0" smtClean="0"/>
              <a:t>,…, </a:t>
            </a:r>
            <a:r>
              <a:rPr lang="ru-RU" dirty="0"/>
              <a:t>(</a:t>
            </a:r>
            <a:r>
              <a:rPr lang="en-US" i="1" dirty="0" err="1" smtClean="0"/>
              <a:t>x</a:t>
            </a:r>
            <a:r>
              <a:rPr lang="en-US" baseline="-25000" dirty="0" err="1" smtClean="0"/>
              <a:t>k</a:t>
            </a:r>
            <a:r>
              <a:rPr lang="en-US" dirty="0" smtClean="0"/>
              <a:t>; </a:t>
            </a:r>
            <a:r>
              <a:rPr lang="en-US" i="1" dirty="0" err="1" smtClean="0"/>
              <a:t>n</a:t>
            </a:r>
            <a:r>
              <a:rPr lang="en-US" baseline="-25000" dirty="0" err="1" smtClean="0"/>
              <a:t>k</a:t>
            </a:r>
            <a:r>
              <a:rPr lang="en-US" dirty="0" smtClean="0"/>
              <a:t>).</a:t>
            </a:r>
            <a:endParaRPr lang="ru-RU" dirty="0" smtClean="0"/>
          </a:p>
          <a:p>
            <a:pPr algn="just"/>
            <a:r>
              <a:rPr lang="ru-RU" dirty="0" smtClean="0"/>
              <a:t>Пример. Дана выборка</a:t>
            </a:r>
          </a:p>
          <a:p>
            <a:pPr algn="just"/>
            <a:endParaRPr lang="ru-RU" dirty="0"/>
          </a:p>
          <a:p>
            <a:pPr algn="just"/>
            <a:endParaRPr lang="ru-RU" dirty="0" smtClean="0"/>
          </a:p>
          <a:p>
            <a:pPr algn="just"/>
            <a:endParaRPr lang="ru-RU" dirty="0"/>
          </a:p>
          <a:p>
            <a:pPr algn="just"/>
            <a:endParaRPr lang="ru-RU" dirty="0" smtClean="0"/>
          </a:p>
          <a:p>
            <a:pPr algn="just"/>
            <a:r>
              <a:rPr lang="ru-RU" dirty="0" smtClean="0"/>
              <a:t>Вариационный ряд</a:t>
            </a:r>
            <a:endParaRPr lang="en-US" dirty="0" smtClean="0"/>
          </a:p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10819"/>
              </p:ext>
            </p:extLst>
          </p:nvPr>
        </p:nvGraphicFramePr>
        <p:xfrm>
          <a:off x="3275856" y="2636912"/>
          <a:ext cx="2400300" cy="1657350"/>
        </p:xfrm>
        <a:graphic>
          <a:graphicData uri="http://schemas.openxmlformats.org/drawingml/2006/table">
            <a:tbl>
              <a:tblPr/>
              <a:tblGrid>
                <a:gridCol w="400050"/>
                <a:gridCol w="400050"/>
                <a:gridCol w="400050"/>
                <a:gridCol w="400050"/>
                <a:gridCol w="400050"/>
                <a:gridCol w="40005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26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25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25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26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25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23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23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24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19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23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20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19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22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24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24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23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20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23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24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19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21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18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21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18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20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18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18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21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15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15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660773"/>
              </p:ext>
            </p:extLst>
          </p:nvPr>
        </p:nvGraphicFramePr>
        <p:xfrm>
          <a:off x="1619672" y="5013176"/>
          <a:ext cx="5407897" cy="792088"/>
        </p:xfrm>
        <a:graphic>
          <a:graphicData uri="http://schemas.openxmlformats.org/drawingml/2006/table">
            <a:tbl>
              <a:tblPr/>
              <a:tblGrid>
                <a:gridCol w="491627"/>
                <a:gridCol w="491627"/>
                <a:gridCol w="491627"/>
                <a:gridCol w="491627"/>
                <a:gridCol w="491627"/>
                <a:gridCol w="491627"/>
                <a:gridCol w="491627"/>
                <a:gridCol w="491627"/>
                <a:gridCol w="491627"/>
                <a:gridCol w="491627"/>
                <a:gridCol w="491627"/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x</a:t>
                      </a:r>
                      <a:r>
                        <a:rPr lang="en-US" i="1" baseline="-25000" dirty="0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15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18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19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20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21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22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23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24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25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26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/>
                        <a:t>n</a:t>
                      </a:r>
                      <a:r>
                        <a:rPr lang="en-US" i="1" baseline="-25000" dirty="0" err="1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4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2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4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/>
                        <a:t>3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5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4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3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2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7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ctr"/>
            <a:r>
              <a:rPr lang="ru-RU" dirty="0" smtClean="0"/>
              <a:t>Полигон</a:t>
            </a:r>
          </a:p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6696744" cy="263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4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pPr algn="ctr"/>
            <a:r>
              <a:rPr lang="ru-RU" dirty="0" smtClean="0"/>
              <a:t>Полигон относительных частот</a:t>
            </a:r>
            <a:endParaRPr lang="en-US" dirty="0" smtClean="0"/>
          </a:p>
          <a:p>
            <a:r>
              <a:rPr lang="ru-RU" dirty="0" smtClean="0"/>
              <a:t>Полигон относительных частот </a:t>
            </a:r>
            <a:r>
              <a:rPr lang="ru-RU" dirty="0"/>
              <a:t>– ломаная, отрезки которой соединяют точки (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; </a:t>
            </a:r>
            <a:r>
              <a:rPr lang="en-US" i="1" dirty="0"/>
              <a:t>W</a:t>
            </a:r>
            <a:r>
              <a:rPr lang="en-US" baseline="-25000" dirty="0" smtClean="0"/>
              <a:t>1</a:t>
            </a:r>
            <a:r>
              <a:rPr lang="en-US" dirty="0"/>
              <a:t>)</a:t>
            </a:r>
            <a:r>
              <a:rPr lang="ru-RU" dirty="0"/>
              <a:t>, (</a:t>
            </a:r>
            <a:r>
              <a:rPr lang="en-US" i="1" dirty="0"/>
              <a:t>x</a:t>
            </a:r>
            <a:r>
              <a:rPr lang="ru-RU" baseline="-25000" dirty="0"/>
              <a:t>2</a:t>
            </a:r>
            <a:r>
              <a:rPr lang="en-US" dirty="0"/>
              <a:t>; </a:t>
            </a:r>
            <a:r>
              <a:rPr lang="en-US" i="1" dirty="0" smtClean="0"/>
              <a:t>W</a:t>
            </a:r>
            <a:r>
              <a:rPr lang="ru-RU" baseline="-25000" dirty="0" smtClean="0"/>
              <a:t>2</a:t>
            </a:r>
            <a:r>
              <a:rPr lang="en-US" dirty="0"/>
              <a:t>)</a:t>
            </a:r>
            <a:r>
              <a:rPr lang="ru-RU" dirty="0"/>
              <a:t>,…, (</a:t>
            </a:r>
            <a:r>
              <a:rPr lang="en-US" i="1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; </a:t>
            </a:r>
            <a:r>
              <a:rPr lang="en-US" i="1" dirty="0" err="1" smtClean="0"/>
              <a:t>W</a:t>
            </a:r>
            <a:r>
              <a:rPr lang="en-US" baseline="-25000" dirty="0" err="1" smtClean="0"/>
              <a:t>k</a:t>
            </a:r>
            <a:r>
              <a:rPr lang="en-US" dirty="0" smtClean="0"/>
              <a:t>).</a:t>
            </a:r>
            <a:endParaRPr lang="ru-RU" dirty="0" smtClean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40452"/>
              </p:ext>
            </p:extLst>
          </p:nvPr>
        </p:nvGraphicFramePr>
        <p:xfrm>
          <a:off x="2051720" y="2276872"/>
          <a:ext cx="4824540" cy="1620180"/>
        </p:xfrm>
        <a:graphic>
          <a:graphicData uri="http://schemas.openxmlformats.org/drawingml/2006/table">
            <a:tbl>
              <a:tblPr/>
              <a:tblGrid>
                <a:gridCol w="536060"/>
                <a:gridCol w="536060"/>
                <a:gridCol w="536060"/>
                <a:gridCol w="536060"/>
                <a:gridCol w="536060"/>
                <a:gridCol w="536060"/>
                <a:gridCol w="536060"/>
                <a:gridCol w="536060"/>
                <a:gridCol w="536060"/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x</a:t>
                      </a:r>
                      <a:r>
                        <a:rPr lang="en-US" i="1" baseline="-25000" dirty="0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</a:t>
                      </a:r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/>
                        <a:t>n</a:t>
                      </a:r>
                      <a:r>
                        <a:rPr lang="en-US" i="1" baseline="-25000" dirty="0" err="1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/>
                        <a:t>W</a:t>
                      </a:r>
                      <a:r>
                        <a:rPr lang="en-US" i="1" baseline="-25000" dirty="0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0,04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0,06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0,04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0,08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0,24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0,2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0,16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0,18</a:t>
                      </a:r>
                      <a:endParaRPr lang="ru-RU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69552"/>
            <a:ext cx="6475213" cy="240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8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472608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 smtClean="0"/>
              <a:t>Гистограмма</a:t>
            </a:r>
          </a:p>
          <a:p>
            <a:pPr algn="just"/>
            <a:r>
              <a:rPr lang="ru-RU" dirty="0" smtClean="0"/>
              <a:t>Интервал наблюдения делят на </a:t>
            </a:r>
            <a:r>
              <a:rPr lang="ru-RU" dirty="0" err="1" smtClean="0"/>
              <a:t>подынтервалы</a:t>
            </a:r>
            <a:r>
              <a:rPr lang="ru-RU" dirty="0" smtClean="0"/>
              <a:t> длиной </a:t>
            </a:r>
            <a:r>
              <a:rPr lang="en-US" i="1" dirty="0" smtClean="0"/>
              <a:t>h</a:t>
            </a:r>
            <a:r>
              <a:rPr lang="ru-RU" dirty="0"/>
              <a:t> </a:t>
            </a:r>
            <a:r>
              <a:rPr lang="ru-RU" dirty="0" smtClean="0"/>
              <a:t>и находят для каждого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i</a:t>
            </a:r>
            <a:r>
              <a:rPr lang="ru-RU" dirty="0" smtClean="0"/>
              <a:t> – сумму частот вариант, попавших в </a:t>
            </a:r>
            <a:r>
              <a:rPr lang="en-US" i="1" dirty="0" err="1" smtClean="0"/>
              <a:t>i</a:t>
            </a:r>
            <a:r>
              <a:rPr lang="en-US" dirty="0" smtClean="0"/>
              <a:t>-</a:t>
            </a:r>
            <a:r>
              <a:rPr lang="ru-RU" dirty="0" smtClean="0"/>
              <a:t>й интервал.</a:t>
            </a:r>
          </a:p>
          <a:p>
            <a:pPr algn="just"/>
            <a:r>
              <a:rPr lang="ru-RU" dirty="0" smtClean="0"/>
              <a:t>Гистограмма частот – ступенчатая фигура, состоящая из прямоугольников, основаниями которых служат частичные интервалы длиной </a:t>
            </a:r>
            <a:r>
              <a:rPr lang="en-US" i="1" dirty="0" smtClean="0"/>
              <a:t>h</a:t>
            </a:r>
            <a:r>
              <a:rPr lang="ru-RU" dirty="0" smtClean="0"/>
              <a:t>, а высоты равны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i</a:t>
            </a:r>
            <a:r>
              <a:rPr lang="en-US" dirty="0" smtClean="0"/>
              <a:t>/</a:t>
            </a:r>
            <a:r>
              <a:rPr lang="en-US" i="1" dirty="0" smtClean="0"/>
              <a:t>h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Площадь </a:t>
            </a:r>
            <a:r>
              <a:rPr lang="en-US" dirty="0" err="1" smtClean="0"/>
              <a:t>i</a:t>
            </a:r>
            <a:r>
              <a:rPr lang="ru-RU" dirty="0" smtClean="0"/>
              <a:t>-го прямоугольника </a:t>
            </a:r>
            <a:r>
              <a:rPr lang="en-US" i="1" dirty="0" err="1" smtClean="0"/>
              <a:t>hn</a:t>
            </a:r>
            <a:r>
              <a:rPr lang="en-US" baseline="-25000" dirty="0" err="1" smtClean="0"/>
              <a:t>i</a:t>
            </a:r>
            <a:r>
              <a:rPr lang="en-US" dirty="0" smtClean="0"/>
              <a:t>/</a:t>
            </a:r>
            <a:r>
              <a:rPr lang="en-US" i="1" dirty="0" smtClean="0"/>
              <a:t>h</a:t>
            </a:r>
            <a:r>
              <a:rPr lang="en-US" dirty="0" smtClean="0"/>
              <a:t> =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i</a:t>
            </a:r>
            <a:r>
              <a:rPr lang="en-US" dirty="0" smtClean="0"/>
              <a:t>.</a:t>
            </a:r>
            <a:r>
              <a:rPr lang="ru-RU" dirty="0" smtClean="0"/>
              <a:t> Площадь гистограммы частот равна объему выборки.</a:t>
            </a:r>
          </a:p>
          <a:p>
            <a:pPr algn="just"/>
            <a:r>
              <a:rPr lang="ru-RU" dirty="0" smtClean="0"/>
              <a:t>Гистограмма относительных частот - </a:t>
            </a:r>
            <a:r>
              <a:rPr lang="ru-RU" dirty="0"/>
              <a:t>ступенчатая фигура, состоящая из прямоугольников, основаниями которых служат частичные интервалы длиной </a:t>
            </a:r>
            <a:r>
              <a:rPr lang="en-US" i="1" dirty="0"/>
              <a:t>h</a:t>
            </a:r>
            <a:r>
              <a:rPr lang="ru-RU" dirty="0"/>
              <a:t>, а высоты </a:t>
            </a:r>
            <a:r>
              <a:rPr lang="ru-RU" dirty="0" smtClean="0"/>
              <a:t>равны </a:t>
            </a:r>
            <a:r>
              <a:rPr lang="en-US" i="1" dirty="0" smtClean="0"/>
              <a:t>W</a:t>
            </a:r>
            <a:r>
              <a:rPr lang="en-US" baseline="-25000" dirty="0" smtClean="0"/>
              <a:t>i</a:t>
            </a:r>
            <a:r>
              <a:rPr lang="en-US" dirty="0" smtClean="0"/>
              <a:t>/</a:t>
            </a:r>
            <a:r>
              <a:rPr lang="en-US" i="1" dirty="0" smtClean="0"/>
              <a:t>h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Площадь </a:t>
            </a:r>
            <a:r>
              <a:rPr lang="en-US" dirty="0" err="1"/>
              <a:t>i</a:t>
            </a:r>
            <a:r>
              <a:rPr lang="ru-RU" dirty="0"/>
              <a:t>-го прямоугольника </a:t>
            </a:r>
            <a:r>
              <a:rPr lang="en-US" i="1" dirty="0" err="1"/>
              <a:t>W</a:t>
            </a:r>
            <a:r>
              <a:rPr lang="en-US" baseline="-25000" dirty="0" err="1"/>
              <a:t>i</a:t>
            </a:r>
            <a:r>
              <a:rPr lang="en-US" i="1" dirty="0" err="1" smtClean="0"/>
              <a:t>n</a:t>
            </a:r>
            <a:r>
              <a:rPr lang="en-US" baseline="-25000" dirty="0" err="1" smtClean="0"/>
              <a:t>i</a:t>
            </a:r>
            <a:r>
              <a:rPr lang="en-US" dirty="0" smtClean="0"/>
              <a:t>/</a:t>
            </a:r>
            <a:r>
              <a:rPr lang="en-US" i="1" dirty="0" smtClean="0"/>
              <a:t>h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i="1" dirty="0"/>
              <a:t>W</a:t>
            </a:r>
            <a:r>
              <a:rPr lang="en-US" baseline="-25000" dirty="0"/>
              <a:t>i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/>
              <a:t>Площадь гистограммы </a:t>
            </a:r>
            <a:r>
              <a:rPr lang="ru-RU" dirty="0" smtClean="0"/>
              <a:t>относительных частот </a:t>
            </a:r>
            <a:r>
              <a:rPr lang="ru-RU" dirty="0"/>
              <a:t>равна </a:t>
            </a:r>
            <a:r>
              <a:rPr lang="ru-RU" dirty="0" smtClean="0"/>
              <a:t>1.</a:t>
            </a:r>
          </a:p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9730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r>
              <a:rPr lang="ru-RU" dirty="0" smtClean="0"/>
              <a:t>Пример. Случай равных </a:t>
            </a:r>
            <a:r>
              <a:rPr lang="ru-RU" dirty="0" err="1" smtClean="0"/>
              <a:t>подынтервалов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181880"/>
              </p:ext>
            </p:extLst>
          </p:nvPr>
        </p:nvGraphicFramePr>
        <p:xfrm>
          <a:off x="1285875" y="1556792"/>
          <a:ext cx="6400800" cy="99441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11217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x</a:t>
                      </a:r>
                      <a:r>
                        <a:rPr lang="en-US" i="1" baseline="-25000" dirty="0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2-5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5-8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8-11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11-14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14-17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17-20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17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/>
                        <a:t>n</a:t>
                      </a:r>
                      <a:r>
                        <a:rPr lang="en-US" i="1" baseline="-25000" dirty="0" err="1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35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64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55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21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10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17"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/>
                        <a:t>W</a:t>
                      </a:r>
                      <a:r>
                        <a:rPr lang="en-US" i="1" baseline="-25000" dirty="0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0,075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0,175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0,320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0,275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0,105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0,050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AutoShape 1" descr="data:image/gif;base64,R0lGODlhDgAUAHcAMSH+GlNvZnR3YXJlOiBNaWNyb3NvZnQgT2ZmaWNlACH5BAEAAAAALAAABwANAAwAhAAAAAAAOgAAZgA6ZgA6kABmtjoAADqQ22YAAGYAOmY6AGZmZmZmkGa2/5A6AJBmAJBmZpBmkJDb25Db/7ZmALZmZra2trb//9uQOtv/29v///+2Zv/bkP//tv//2wECAwVGINApQQNwSgGsgFddVNExGmsD2LBct80Zph7rF2RRDqvZQyX0QC4YQiai6SAEsMDkZNCuNkzhCoMUryhFYSchsZg7jsEkBAA7"/>
          <p:cNvSpPr>
            <a:spLocks noChangeAspect="1" noChangeArrowheads="1"/>
          </p:cNvSpPr>
          <p:nvPr/>
        </p:nvSpPr>
        <p:spPr bwMode="auto">
          <a:xfrm>
            <a:off x="1143000" y="2157413"/>
            <a:ext cx="13335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2" descr="data:image/gif;base64,R0lGODlhDwAUAHcAMSH+GlNvZnR3YXJlOiBNaWNyb3NvZnQgT2ZmaWNlACH5BAEAAAAALAAABwAOAAwAhAAAAAAAAAAAOgAAZgA6ZgA6kABmkABmtjoAADoAOjqQ22YAAGYAOmaQ22a2/5A6AJBmZpDb25Db/7ZmALZmOrZmZra2trbb/7b//9uQOtu2Ztv///+2Zv/bkP//tv//2wVL4EcFihgQGKCqlZQZ0NUhzmpPggR0iW4Dn4dCxRmkfrMaYHK4DYup4PC3LGx2NI3DszAGm8CHoEEEU22Z6Xk1Ua4BHkbE8oY/CJIQADs="/>
          <p:cNvSpPr>
            <a:spLocks noChangeAspect="1" noChangeArrowheads="1"/>
          </p:cNvSpPr>
          <p:nvPr/>
        </p:nvSpPr>
        <p:spPr bwMode="auto">
          <a:xfrm>
            <a:off x="1143000" y="2157413"/>
            <a:ext cx="1428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25966" t="12638" r="12182" b="25890"/>
          <a:stretch/>
        </p:blipFill>
        <p:spPr bwMode="auto">
          <a:xfrm>
            <a:off x="1619672" y="2693020"/>
            <a:ext cx="5688632" cy="3807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177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5698" t="12848" r="12451" b="24394"/>
          <a:stretch/>
        </p:blipFill>
        <p:spPr bwMode="auto">
          <a:xfrm>
            <a:off x="611560" y="980728"/>
            <a:ext cx="8064896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262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r>
              <a:rPr lang="ru-RU" dirty="0"/>
              <a:t>Пример. Случай </a:t>
            </a:r>
            <a:r>
              <a:rPr lang="ru-RU" dirty="0" smtClean="0"/>
              <a:t>неравных </a:t>
            </a:r>
            <a:r>
              <a:rPr lang="ru-RU" dirty="0" err="1"/>
              <a:t>подынтервалов</a:t>
            </a:r>
            <a:endParaRPr lang="ru-RU" dirty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6367" t="29122" r="11514" b="15616"/>
          <a:stretch/>
        </p:blipFill>
        <p:spPr bwMode="auto">
          <a:xfrm>
            <a:off x="1187624" y="2959224"/>
            <a:ext cx="6768752" cy="36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884"/>
              </p:ext>
            </p:extLst>
          </p:nvPr>
        </p:nvGraphicFramePr>
        <p:xfrm>
          <a:off x="1403648" y="1556792"/>
          <a:ext cx="6400800" cy="132588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311217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x</a:t>
                      </a:r>
                      <a:r>
                        <a:rPr lang="en-US" i="1" baseline="-25000" dirty="0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effectLst/>
                        </a:rPr>
                        <a:t>2-</a:t>
                      </a:r>
                      <a:r>
                        <a:rPr lang="en-US" sz="1500" dirty="0" smtClean="0">
                          <a:effectLst/>
                        </a:rPr>
                        <a:t>4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4</a:t>
                      </a:r>
                      <a:r>
                        <a:rPr lang="ru-RU" sz="1500" dirty="0" smtClean="0">
                          <a:effectLst/>
                        </a:rPr>
                        <a:t>-8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effectLst/>
                        </a:rPr>
                        <a:t>8-1</a:t>
                      </a:r>
                      <a:r>
                        <a:rPr lang="en-US" sz="1500" dirty="0" smtClean="0">
                          <a:effectLst/>
                        </a:rPr>
                        <a:t>3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effectLst/>
                        </a:rPr>
                        <a:t>1</a:t>
                      </a:r>
                      <a:r>
                        <a:rPr lang="en-US" sz="1500" dirty="0" smtClean="0">
                          <a:effectLst/>
                        </a:rPr>
                        <a:t>3</a:t>
                      </a:r>
                      <a:r>
                        <a:rPr lang="ru-RU" sz="1500" dirty="0" smtClean="0">
                          <a:effectLst/>
                        </a:rPr>
                        <a:t>-1</a:t>
                      </a:r>
                      <a:r>
                        <a:rPr lang="en-US" sz="1500" dirty="0" smtClean="0">
                          <a:effectLst/>
                        </a:rPr>
                        <a:t>5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effectLst/>
                        </a:rPr>
                        <a:t>1</a:t>
                      </a:r>
                      <a:r>
                        <a:rPr lang="en-US" sz="1500" dirty="0" smtClean="0">
                          <a:effectLst/>
                        </a:rPr>
                        <a:t>5</a:t>
                      </a:r>
                      <a:r>
                        <a:rPr lang="ru-RU" sz="1500" dirty="0" smtClean="0">
                          <a:effectLst/>
                        </a:rPr>
                        <a:t>-17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17-20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17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/>
                        <a:t>n</a:t>
                      </a:r>
                      <a:r>
                        <a:rPr lang="en-US" i="1" baseline="-25000" dirty="0" err="1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35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64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55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21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10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17"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smtClean="0"/>
                        <a:t>h</a:t>
                      </a:r>
                      <a:r>
                        <a:rPr lang="en-US" i="1" baseline="-25000" dirty="0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2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4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5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2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2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3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217">
                <a:tc>
                  <a:txBody>
                    <a:bodyPr/>
                    <a:lstStyle/>
                    <a:p>
                      <a:pPr algn="ctr"/>
                      <a:r>
                        <a:rPr lang="en-US" i="0" baseline="0" dirty="0" err="1" smtClean="0"/>
                        <a:t>n</a:t>
                      </a:r>
                      <a:r>
                        <a:rPr lang="en-US" i="1" baseline="-25000" dirty="0" err="1" smtClean="0"/>
                        <a:t>i</a:t>
                      </a:r>
                      <a:r>
                        <a:rPr lang="en-US" i="1" baseline="0" dirty="0" smtClean="0"/>
                        <a:t>/</a:t>
                      </a:r>
                      <a:r>
                        <a:rPr lang="en-US" i="0" baseline="0" dirty="0" smtClean="0"/>
                        <a:t>h</a:t>
                      </a:r>
                      <a:r>
                        <a:rPr lang="en-US" i="1" baseline="-25000" dirty="0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7,50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8,75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12,80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27,50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10,50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3,33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83568" y="980728"/>
            <a:ext cx="79928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b="1" dirty="0" err="1" smtClean="0"/>
              <a:t>Кумулята</a:t>
            </a:r>
            <a:r>
              <a:rPr lang="ru-RU" sz="2200" b="1" dirty="0" smtClean="0"/>
              <a:t> и </a:t>
            </a:r>
            <a:r>
              <a:rPr lang="ru-RU" sz="2200" b="1" dirty="0" err="1" smtClean="0"/>
              <a:t>огива</a:t>
            </a:r>
            <a:endParaRPr lang="ru-RU" sz="2200" b="1" dirty="0" smtClean="0"/>
          </a:p>
          <a:p>
            <a:pPr algn="ctr"/>
            <a:endParaRPr lang="ru-RU" sz="2200" b="1" dirty="0" smtClean="0"/>
          </a:p>
          <a:p>
            <a:pPr algn="just"/>
            <a:r>
              <a:rPr lang="ru-RU" sz="2200" b="1" i="1" dirty="0" err="1"/>
              <a:t>Кумулята</a:t>
            </a:r>
            <a:r>
              <a:rPr lang="ru-RU" sz="2200" b="1" i="1" dirty="0"/>
              <a:t> —</a:t>
            </a:r>
            <a:r>
              <a:rPr lang="ru-RU" sz="2200" dirty="0"/>
              <a:t> график распределения значений признака по накопленным частотам. Для построения </a:t>
            </a:r>
            <a:r>
              <a:rPr lang="ru-RU" sz="2200" dirty="0" err="1"/>
              <a:t>кумуляты</a:t>
            </a:r>
            <a:r>
              <a:rPr lang="ru-RU" sz="2200" dirty="0"/>
              <a:t> необходимо подсчитать значения накопленных частот для каждого значения признака и далее по оси абсцисс отложить значения признака, а по оси ординат — накопленные частоты (</a:t>
            </a:r>
            <a:r>
              <a:rPr lang="ru-RU" sz="2200" dirty="0" err="1"/>
              <a:t>частости</a:t>
            </a:r>
            <a:r>
              <a:rPr lang="ru-RU" sz="2200" dirty="0" smtClean="0"/>
              <a:t>).</a:t>
            </a:r>
          </a:p>
          <a:p>
            <a:pPr algn="just"/>
            <a:endParaRPr lang="ru-RU" sz="2200" i="1" dirty="0"/>
          </a:p>
          <a:p>
            <a:pPr algn="just"/>
            <a:r>
              <a:rPr lang="ru-RU" sz="2200" i="1" dirty="0" err="1" smtClean="0"/>
              <a:t>Огива</a:t>
            </a:r>
            <a:r>
              <a:rPr lang="ru-RU" sz="2200" dirty="0"/>
              <a:t> – это обратная функция по отношению к </a:t>
            </a:r>
            <a:r>
              <a:rPr lang="ru-RU" sz="2200" dirty="0" err="1"/>
              <a:t>кумуляте</a:t>
            </a:r>
            <a:r>
              <a:rPr lang="ru-RU" sz="2200" dirty="0"/>
              <a:t> </a:t>
            </a:r>
            <a:r>
              <a:rPr lang="ru-RU" sz="2200" dirty="0" smtClean="0"/>
              <a:t>– </a:t>
            </a:r>
            <a:r>
              <a:rPr lang="ru-RU" sz="2200" dirty="0"/>
              <a:t>варианты откладываются по оси ординат, а накопленные частоты либо относительные частоты – по оси абсцисс.</a:t>
            </a:r>
          </a:p>
        </p:txBody>
      </p:sp>
    </p:spTree>
    <p:extLst>
      <p:ext uri="{BB962C8B-B14F-4D97-AF65-F5344CB8AC3E}">
        <p14:creationId xmlns:p14="http://schemas.microsoft.com/office/powerpoint/2010/main" val="10656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568" y="1339956"/>
            <a:ext cx="8064896" cy="5544616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/>
              <a:t>Выборка является </a:t>
            </a:r>
            <a:r>
              <a:rPr lang="ru-RU" i="1" dirty="0" smtClean="0"/>
              <a:t>репрезентативной</a:t>
            </a:r>
            <a:r>
              <a:rPr lang="ru-RU" dirty="0" smtClean="0"/>
              <a:t> (представительной), если она правильно представляет пропорции генеральной совокупности.</a:t>
            </a:r>
          </a:p>
          <a:p>
            <a:pPr algn="just"/>
            <a:r>
              <a:rPr lang="ru-RU" dirty="0" smtClean="0"/>
              <a:t>Выборка будет репрезентативной, если ее осуществить случайно: каждый объект выборки отобран случайно, если все объекты имеют одинаковую вероятность попасть в выборку.</a:t>
            </a:r>
          </a:p>
          <a:p>
            <a:pPr algn="just"/>
            <a:r>
              <a:rPr lang="ru-RU" dirty="0" smtClean="0"/>
              <a:t>Выборка может быть репрезентативной по одним параметрам и нерепрезентативной - по другим. Методом </a:t>
            </a:r>
            <a:r>
              <a:rPr lang="ru-RU" dirty="0" err="1" smtClean="0"/>
              <a:t>перевзвешивания</a:t>
            </a:r>
            <a:r>
              <a:rPr lang="ru-RU" dirty="0" smtClean="0"/>
              <a:t> можно получить репрезентативную выборку из нерепрезентативной. Суть </a:t>
            </a:r>
            <a:r>
              <a:rPr lang="ru-RU" dirty="0"/>
              <a:t>метода </a:t>
            </a:r>
            <a:r>
              <a:rPr lang="ru-RU" dirty="0" smtClean="0"/>
              <a:t>- присваивание </a:t>
            </a:r>
            <a:r>
              <a:rPr lang="ru-RU" dirty="0"/>
              <a:t>различным категориям наблюдений </a:t>
            </a:r>
            <a:r>
              <a:rPr lang="ru-RU" dirty="0" smtClean="0"/>
              <a:t>определенных</a:t>
            </a:r>
            <a:r>
              <a:rPr lang="ru-RU" dirty="0"/>
              <a:t> </a:t>
            </a:r>
            <a:r>
              <a:rPr lang="ru-RU" i="1" dirty="0"/>
              <a:t>весовых коэффициентов</a:t>
            </a:r>
            <a:r>
              <a:rPr lang="ru-RU" dirty="0"/>
              <a:t>, компенсирующих недостаточное или избыточное фактическое представительство данных категорий в выборке. </a:t>
            </a:r>
            <a:endParaRPr lang="ru-RU" dirty="0" smtClean="0"/>
          </a:p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1080120"/>
          </a:xfrm>
        </p:spPr>
        <p:txBody>
          <a:bodyPr/>
          <a:lstStyle/>
          <a:p>
            <a:pPr algn="ctr"/>
            <a:r>
              <a:rPr lang="ru-RU" sz="3200" dirty="0" smtClean="0"/>
              <a:t>Сбор и фильтрация статистических данных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729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Графическое представление</a:t>
            </a:r>
            <a:endParaRPr lang="ru-RU" sz="32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85918"/>
              </p:ext>
            </p:extLst>
          </p:nvPr>
        </p:nvGraphicFramePr>
        <p:xfrm>
          <a:off x="683569" y="1412776"/>
          <a:ext cx="7624932" cy="1080120"/>
        </p:xfrm>
        <a:graphic>
          <a:graphicData uri="http://schemas.openxmlformats.org/drawingml/2006/table">
            <a:tbl>
              <a:tblPr/>
              <a:tblGrid>
                <a:gridCol w="1089276"/>
                <a:gridCol w="1089276"/>
                <a:gridCol w="1089276"/>
                <a:gridCol w="1089276"/>
                <a:gridCol w="1089276"/>
                <a:gridCol w="1089276"/>
                <a:gridCol w="1089276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x</a:t>
                      </a:r>
                      <a:r>
                        <a:rPr lang="en-US" i="1" baseline="-25000" dirty="0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effectLst/>
                        </a:rPr>
                        <a:t>2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5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effectLst/>
                        </a:rPr>
                        <a:t>8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effectLst/>
                        </a:rPr>
                        <a:t>11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effectLst/>
                        </a:rPr>
                        <a:t>1</a:t>
                      </a:r>
                      <a:r>
                        <a:rPr lang="en-US" sz="1500" dirty="0" smtClean="0">
                          <a:effectLst/>
                        </a:rPr>
                        <a:t>4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 smtClean="0">
                          <a:effectLst/>
                        </a:rPr>
                        <a:t>17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/>
                        <a:t>n</a:t>
                      </a:r>
                      <a:r>
                        <a:rPr lang="en-US" i="1" baseline="-25000" dirty="0" err="1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35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64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55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21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500" dirty="0">
                          <a:effectLst/>
                        </a:rPr>
                        <a:t>10</a:t>
                      </a: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i="1" baseline="0" dirty="0" err="1" smtClean="0"/>
                        <a:t>s</a:t>
                      </a:r>
                      <a:r>
                        <a:rPr lang="en-US" i="1" baseline="-25000" dirty="0" err="1" smtClean="0"/>
                        <a:t>i</a:t>
                      </a:r>
                      <a:endParaRPr lang="ru-RU" i="1" baseline="-25000" dirty="0"/>
                    </a:p>
                  </a:txBody>
                  <a:tcPr marL="28575" marR="28575" marT="28575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15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50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114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169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190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effectLst/>
                        </a:rPr>
                        <a:t>200</a:t>
                      </a:r>
                      <a:endParaRPr lang="ru-RU" sz="1500" dirty="0">
                        <a:effectLst/>
                      </a:endParaRPr>
                    </a:p>
                  </a:txBody>
                  <a:tcPr marL="40105" marR="40105" marT="40105" marB="4010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834976" y="980728"/>
            <a:ext cx="68407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Пример. 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pPr algn="ctr"/>
            <a:r>
              <a:rPr lang="ru-RU" sz="2200" dirty="0" smtClean="0"/>
              <a:t>Кумулятивная кривая</a:t>
            </a:r>
            <a:endParaRPr lang="ru-RU" sz="2200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26635" t="17131" r="10978" b="25680"/>
          <a:stretch/>
        </p:blipFill>
        <p:spPr bwMode="auto">
          <a:xfrm>
            <a:off x="1267024" y="3070602"/>
            <a:ext cx="6761360" cy="3598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901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1484784"/>
            <a:ext cx="8064896" cy="4752528"/>
          </a:xfrm>
        </p:spPr>
        <p:txBody>
          <a:bodyPr/>
          <a:lstStyle/>
          <a:p>
            <a:r>
              <a:rPr lang="ru-RU" dirty="0" smtClean="0"/>
              <a:t>Способы отбора:</a:t>
            </a:r>
          </a:p>
          <a:p>
            <a:pPr algn="just"/>
            <a:r>
              <a:rPr lang="ru-RU" dirty="0" smtClean="0"/>
              <a:t>1. Отбор, не требующий разделения генеральной совокупности на части:</a:t>
            </a:r>
          </a:p>
          <a:p>
            <a:r>
              <a:rPr lang="ru-RU" dirty="0" smtClean="0"/>
              <a:t>    1.1. простой случайный бесповторный отбор;</a:t>
            </a:r>
          </a:p>
          <a:p>
            <a:r>
              <a:rPr lang="ru-RU" dirty="0"/>
              <a:t> </a:t>
            </a:r>
            <a:r>
              <a:rPr lang="ru-RU" dirty="0" smtClean="0"/>
              <a:t>   1.2. </a:t>
            </a:r>
            <a:r>
              <a:rPr lang="ru-RU" dirty="0"/>
              <a:t>простой случайный </a:t>
            </a:r>
            <a:r>
              <a:rPr lang="ru-RU" dirty="0" smtClean="0"/>
              <a:t>повторный отбор.</a:t>
            </a:r>
          </a:p>
          <a:p>
            <a:pPr algn="just"/>
            <a:r>
              <a:rPr lang="ru-RU" dirty="0" smtClean="0"/>
              <a:t>2</a:t>
            </a:r>
            <a:r>
              <a:rPr lang="ru-RU" dirty="0"/>
              <a:t>. Отбор, </a:t>
            </a:r>
            <a:r>
              <a:rPr lang="ru-RU" dirty="0" smtClean="0"/>
              <a:t>при котором генеральная совокупность разбивается на части:</a:t>
            </a:r>
          </a:p>
          <a:p>
            <a:pPr algn="just"/>
            <a:r>
              <a:rPr lang="ru-RU" dirty="0"/>
              <a:t> </a:t>
            </a:r>
            <a:r>
              <a:rPr lang="ru-RU" dirty="0" smtClean="0"/>
              <a:t>   2.1. типический отбор;</a:t>
            </a:r>
          </a:p>
          <a:p>
            <a:pPr algn="just"/>
            <a:r>
              <a:rPr lang="ru-RU" dirty="0"/>
              <a:t> </a:t>
            </a:r>
            <a:r>
              <a:rPr lang="ru-RU" dirty="0" smtClean="0"/>
              <a:t>   2.2. механический отбор;</a:t>
            </a:r>
          </a:p>
          <a:p>
            <a:pPr algn="just"/>
            <a:r>
              <a:rPr lang="ru-RU" dirty="0"/>
              <a:t> </a:t>
            </a:r>
            <a:r>
              <a:rPr lang="ru-RU" dirty="0" smtClean="0"/>
              <a:t>   2.3. серийный отбор.</a:t>
            </a:r>
          </a:p>
          <a:p>
            <a:pPr algn="just"/>
            <a:r>
              <a:rPr lang="ru-RU" dirty="0" smtClean="0"/>
              <a:t>3. Комбинированный отбор.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1080120"/>
          </a:xfrm>
        </p:spPr>
        <p:txBody>
          <a:bodyPr/>
          <a:lstStyle/>
          <a:p>
            <a:pPr algn="ctr"/>
            <a:r>
              <a:rPr lang="ru-RU" sz="3200" dirty="0" smtClean="0"/>
              <a:t>Сбор и фильтрация статистических данных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4360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1412776"/>
            <a:ext cx="8064896" cy="4824536"/>
          </a:xfrm>
        </p:spPr>
        <p:txBody>
          <a:bodyPr/>
          <a:lstStyle/>
          <a:p>
            <a:pPr algn="just"/>
            <a:r>
              <a:rPr lang="ru-RU" dirty="0" smtClean="0"/>
              <a:t>Простой случайный отбор – отбор, при котором объекты извлекают по одному из всей генеральной совокупности.</a:t>
            </a:r>
          </a:p>
          <a:p>
            <a:pPr algn="just"/>
            <a:r>
              <a:rPr lang="ru-RU" dirty="0" smtClean="0"/>
              <a:t>Типическим называют отбор, при котором объекты отбираются не из всей совокупности, а из каждой ее «типической» части.</a:t>
            </a:r>
          </a:p>
          <a:p>
            <a:pPr algn="just"/>
            <a:r>
              <a:rPr lang="ru-RU" dirty="0" smtClean="0"/>
              <a:t>Механическим называют отбор, при котором генеральную совокупность «механически» делят на столько групп, сколько объектов должно войти в выборку, а из каждой группы отбирают один объект.</a:t>
            </a:r>
          </a:p>
          <a:p>
            <a:pPr algn="just"/>
            <a:r>
              <a:rPr lang="ru-RU" dirty="0" smtClean="0"/>
              <a:t>Серийным </a:t>
            </a:r>
            <a:r>
              <a:rPr lang="ru-RU" dirty="0"/>
              <a:t>называют отбор, при котором объекты </a:t>
            </a:r>
            <a:r>
              <a:rPr lang="ru-RU" dirty="0" smtClean="0"/>
              <a:t>отбирают из генеральной совокупности не по одному, а «сериями», которые подвергаются сплошному обследованию.</a:t>
            </a:r>
          </a:p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1080120"/>
          </a:xfrm>
        </p:spPr>
        <p:txBody>
          <a:bodyPr/>
          <a:lstStyle/>
          <a:p>
            <a:pPr algn="ctr"/>
            <a:r>
              <a:rPr lang="ru-RU" sz="3200" dirty="0" smtClean="0"/>
              <a:t>Сбор и фильтрация статистических данных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1158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08720"/>
            <a:ext cx="8064896" cy="5544616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b="1" dirty="0"/>
              <a:t>Выброс</a:t>
            </a:r>
            <a:r>
              <a:rPr lang="ru-RU" dirty="0"/>
              <a:t> (</a:t>
            </a:r>
            <a:r>
              <a:rPr lang="ru-RU" dirty="0" err="1"/>
              <a:t>outlier</a:t>
            </a:r>
            <a:r>
              <a:rPr lang="ru-RU" dirty="0"/>
              <a:t>) - элемент маломощного подмножества выборки, существенно отличающийся от остальных элементов выборки.</a:t>
            </a:r>
          </a:p>
          <a:p>
            <a:pPr algn="just"/>
            <a:r>
              <a:rPr lang="ru-RU" b="1" dirty="0" smtClean="0"/>
              <a:t>Маскировка</a:t>
            </a:r>
            <a:r>
              <a:rPr lang="ru-RU" dirty="0"/>
              <a:t> (</a:t>
            </a:r>
            <a:r>
              <a:rPr lang="ru-RU" dirty="0" err="1"/>
              <a:t>masking</a:t>
            </a:r>
            <a:r>
              <a:rPr lang="ru-RU" dirty="0" smtClean="0"/>
              <a:t>) - наличие </a:t>
            </a:r>
            <a:r>
              <a:rPr lang="ru-RU" dirty="0"/>
              <a:t>более одного </a:t>
            </a:r>
            <a:r>
              <a:rPr lang="ru-RU" dirty="0" smtClean="0"/>
              <a:t>выброса, </a:t>
            </a:r>
            <a:r>
              <a:rPr lang="ru-RU" dirty="0"/>
              <a:t>затрудняющее обнаружение каждого выброса</a:t>
            </a:r>
            <a:r>
              <a:rPr lang="ru-RU" dirty="0" smtClean="0"/>
              <a:t>.</a:t>
            </a:r>
          </a:p>
          <a:p>
            <a:pPr fontAlgn="base"/>
            <a:r>
              <a:rPr lang="ru-RU" dirty="0" smtClean="0"/>
              <a:t>Причины выбросов:</a:t>
            </a:r>
          </a:p>
          <a:p>
            <a:pPr algn="just" fontAlgn="base"/>
            <a:r>
              <a:rPr lang="ru-RU" dirty="0" smtClean="0"/>
              <a:t>a</a:t>
            </a:r>
            <a:r>
              <a:rPr lang="ru-RU" dirty="0"/>
              <a:t>) Ошибки измерений и регистрации данных</a:t>
            </a:r>
            <a:r>
              <a:rPr lang="ru-RU" dirty="0" smtClean="0"/>
              <a:t>.</a:t>
            </a:r>
            <a:endParaRPr lang="ru-RU" dirty="0"/>
          </a:p>
          <a:p>
            <a:pPr algn="just" fontAlgn="base"/>
            <a:r>
              <a:rPr lang="ru-RU" dirty="0"/>
              <a:t>b) Загрязнение </a:t>
            </a:r>
            <a:r>
              <a:rPr lang="ru-RU" dirty="0" smtClean="0"/>
              <a:t>данных - </a:t>
            </a:r>
            <a:r>
              <a:rPr lang="ru-RU" dirty="0"/>
              <a:t>когда данные принадлежат двум или более распределениям, т.е. имеется одно основное распределение и одно или несколько дополнительных распределений (примесей), загрязняющих данные</a:t>
            </a:r>
            <a:r>
              <a:rPr lang="ru-RU" dirty="0" smtClean="0"/>
              <a:t>.</a:t>
            </a:r>
            <a:endParaRPr lang="ru-RU" dirty="0"/>
          </a:p>
          <a:p>
            <a:pPr algn="just" fontAlgn="base"/>
            <a:r>
              <a:rPr lang="ru-RU" dirty="0"/>
              <a:t>c) Ошибочное предположение о распределении данных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d</a:t>
            </a:r>
            <a:r>
              <a:rPr lang="ru-RU" dirty="0"/>
              <a:t>) Редкие наблюдения. </a:t>
            </a:r>
            <a:r>
              <a:rPr lang="ru-RU" dirty="0" smtClean="0"/>
              <a:t>Маловероятные </a:t>
            </a:r>
            <a:r>
              <a:rPr lang="ru-RU" dirty="0"/>
              <a:t>наблюдения могут появиться в очень редких случаях. Экстремальные наблюдения в этом случае обычно принимают за выбросы, но они не являются выбросами</a:t>
            </a:r>
            <a:r>
              <a:rPr lang="ru-RU" dirty="0" smtClean="0"/>
              <a:t>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Очистка данных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901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r>
              <a:rPr lang="ru-RU" dirty="0" smtClean="0"/>
              <a:t>Пример. Данные </a:t>
            </a:r>
            <a:r>
              <a:rPr lang="ru-RU" dirty="0"/>
              <a:t>о продажах имеют следующий вид: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algn="just"/>
            <a:r>
              <a:rPr lang="ru-RU" dirty="0"/>
              <a:t>Сумма продаж за период – 141 </a:t>
            </a:r>
            <a:r>
              <a:rPr lang="ru-RU" dirty="0" smtClean="0"/>
              <a:t>штука, среднее </a:t>
            </a:r>
            <a:r>
              <a:rPr lang="ru-RU" dirty="0"/>
              <a:t>по этому ряду (141 штук / 31 день</a:t>
            </a:r>
            <a:r>
              <a:rPr lang="ru-RU" dirty="0" smtClean="0"/>
              <a:t>) = </a:t>
            </a:r>
            <a:r>
              <a:rPr lang="ru-RU" dirty="0"/>
              <a:t>4.7 шт. / день</a:t>
            </a:r>
            <a:r>
              <a:rPr lang="ru-RU" dirty="0" smtClean="0"/>
              <a:t>. Зададим </a:t>
            </a:r>
            <a:r>
              <a:rPr lang="ru-RU" dirty="0"/>
              <a:t>границы </a:t>
            </a:r>
            <a:r>
              <a:rPr lang="ru-RU" dirty="0" smtClean="0"/>
              <a:t>коридора в 80% </a:t>
            </a:r>
            <a:r>
              <a:rPr lang="ru-RU" dirty="0"/>
              <a:t>отклонения от </a:t>
            </a:r>
            <a:r>
              <a:rPr lang="ru-RU" dirty="0" smtClean="0"/>
              <a:t>среднего значения: нижняя граница коридора (4.7 * 0.2) = </a:t>
            </a:r>
            <a:r>
              <a:rPr lang="ru-RU" dirty="0"/>
              <a:t>0.94 </a:t>
            </a:r>
            <a:r>
              <a:rPr lang="ru-RU" dirty="0" smtClean="0"/>
              <a:t>шт., </a:t>
            </a:r>
            <a:r>
              <a:rPr lang="ru-RU" dirty="0"/>
              <a:t>а верхняя граница (4.7 * 1.8) </a:t>
            </a:r>
            <a:r>
              <a:rPr lang="ru-RU" dirty="0" smtClean="0"/>
              <a:t>= </a:t>
            </a:r>
            <a:r>
              <a:rPr lang="ru-RU" dirty="0"/>
              <a:t>8.46 </a:t>
            </a:r>
            <a:r>
              <a:rPr lang="ru-RU" dirty="0" smtClean="0"/>
              <a:t>шт.</a:t>
            </a:r>
            <a:endParaRPr lang="ru-RU" dirty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Очистка данных</a:t>
            </a:r>
            <a:endParaRPr lang="ru-RU" sz="3200" dirty="0"/>
          </a:p>
        </p:txBody>
      </p:sp>
      <p:pic>
        <p:nvPicPr>
          <p:cNvPr id="1026" name="Picture 2" descr="https://restock.korusconsulting.ru/upload/medialibrary/d43/content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3"/>
            <a:ext cx="8151842" cy="5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estock.korusconsulting.ru/upload/medialibrary/436/content_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48" y="4221088"/>
            <a:ext cx="804246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980728"/>
            <a:ext cx="8064896" cy="5256584"/>
          </a:xfrm>
        </p:spPr>
        <p:txBody>
          <a:bodyPr/>
          <a:lstStyle/>
          <a:p>
            <a:r>
              <a:rPr lang="ru-RU" b="1" dirty="0" smtClean="0"/>
              <a:t>Удаление выбросов </a:t>
            </a:r>
            <a:r>
              <a:rPr lang="ru-RU" dirty="0" smtClean="0"/>
              <a:t>– игнорирование данных о выбросах</a:t>
            </a:r>
          </a:p>
          <a:p>
            <a:endParaRPr lang="ru-RU" dirty="0"/>
          </a:p>
          <a:p>
            <a:endParaRPr lang="ru-RU" dirty="0" smtClean="0"/>
          </a:p>
          <a:p>
            <a:r>
              <a:rPr lang="ru-RU" dirty="0"/>
              <a:t>Сумма </a:t>
            </a:r>
            <a:r>
              <a:rPr lang="ru-RU" dirty="0" smtClean="0"/>
              <a:t>ряда </a:t>
            </a:r>
            <a:r>
              <a:rPr lang="ru-RU" dirty="0"/>
              <a:t>– 101 шт. Среднее дневное – 3.37 штук</a:t>
            </a:r>
            <a:r>
              <a:rPr lang="ru-RU" dirty="0" smtClean="0"/>
              <a:t>.</a:t>
            </a:r>
          </a:p>
          <a:p>
            <a:pPr algn="just"/>
            <a:r>
              <a:rPr lang="ru-RU" b="1" dirty="0" smtClean="0"/>
              <a:t>Нормализация ряда </a:t>
            </a:r>
            <a:r>
              <a:rPr lang="ru-RU" dirty="0" smtClean="0"/>
              <a:t>- </a:t>
            </a:r>
            <a:r>
              <a:rPr lang="ru-RU" dirty="0"/>
              <a:t>каждое значение, выходящее за </a:t>
            </a:r>
            <a:r>
              <a:rPr lang="ru-RU" dirty="0" smtClean="0"/>
              <a:t>заданный </a:t>
            </a:r>
            <a:r>
              <a:rPr lang="ru-RU" dirty="0"/>
              <a:t>коридор, </a:t>
            </a:r>
            <a:r>
              <a:rPr lang="ru-RU" dirty="0" smtClean="0"/>
              <a:t>считают </a:t>
            </a:r>
            <a:r>
              <a:rPr lang="ru-RU" dirty="0"/>
              <a:t>равным ближайшей границе этого </a:t>
            </a:r>
            <a:r>
              <a:rPr lang="ru-RU" dirty="0" smtClean="0"/>
              <a:t>коридора.</a:t>
            </a:r>
          </a:p>
          <a:p>
            <a:pPr algn="just"/>
            <a:endParaRPr lang="ru-RU" dirty="0"/>
          </a:p>
          <a:p>
            <a:pPr algn="just"/>
            <a:endParaRPr lang="ru-RU" dirty="0" smtClean="0"/>
          </a:p>
          <a:p>
            <a:pPr algn="just"/>
            <a:r>
              <a:rPr lang="ru-RU" dirty="0"/>
              <a:t>Сумма </a:t>
            </a:r>
            <a:r>
              <a:rPr lang="ru-RU" dirty="0" smtClean="0"/>
              <a:t>ряда </a:t>
            </a:r>
            <a:r>
              <a:rPr lang="ru-RU" dirty="0"/>
              <a:t>– 139,54 шт. Среднее дневное – 4,65 штук.</a:t>
            </a:r>
          </a:p>
          <a:p>
            <a:pPr algn="just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332656"/>
            <a:ext cx="8208912" cy="648072"/>
          </a:xfrm>
        </p:spPr>
        <p:txBody>
          <a:bodyPr/>
          <a:lstStyle/>
          <a:p>
            <a:pPr algn="ctr"/>
            <a:r>
              <a:rPr lang="ru-RU" sz="3200" dirty="0" smtClean="0"/>
              <a:t>Очистка данных</a:t>
            </a:r>
            <a:endParaRPr lang="ru-RU" sz="3200" dirty="0"/>
          </a:p>
        </p:txBody>
      </p:sp>
      <p:pic>
        <p:nvPicPr>
          <p:cNvPr id="2052" name="Picture 4" descr="https://restock.korusconsulting.ru/upload/medialibrary/2be/content_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412776"/>
            <a:ext cx="8497780" cy="96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estock.korusconsulting.ru/upload/medialibrary/151/content_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3861048"/>
            <a:ext cx="8470039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2277</TotalTime>
  <Words>1283</Words>
  <Application>Microsoft Office PowerPoint</Application>
  <PresentationFormat>Экран (4:3)</PresentationFormat>
  <Paragraphs>424</Paragraphs>
  <Slides>40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Arial</vt:lpstr>
      <vt:lpstr>Calibri</vt:lpstr>
      <vt:lpstr>Georgia</vt:lpstr>
      <vt:lpstr>Trebuchet MS</vt:lpstr>
      <vt:lpstr>Воздушный поток</vt:lpstr>
      <vt:lpstr>Equation</vt:lpstr>
      <vt:lpstr>Сбор и фильтрация статистических данных</vt:lpstr>
      <vt:lpstr>Сбор и фильтрация статистических данных</vt:lpstr>
      <vt:lpstr>Сбор и фильтрация статистических данных</vt:lpstr>
      <vt:lpstr>Сбор и фильтрация статистических данных</vt:lpstr>
      <vt:lpstr>Сбор и фильтрация статистических данных</vt:lpstr>
      <vt:lpstr>Сбор и фильтрация статистических данных</vt:lpstr>
      <vt:lpstr>Очистка данных</vt:lpstr>
      <vt:lpstr>Очистка данных</vt:lpstr>
      <vt:lpstr>Очистка данных</vt:lpstr>
      <vt:lpstr>Очистка данных</vt:lpstr>
      <vt:lpstr>Очистка данных</vt:lpstr>
      <vt:lpstr>Статистические признаки</vt:lpstr>
      <vt:lpstr>Статистические признаки</vt:lpstr>
      <vt:lpstr>Табличное представление</vt:lpstr>
      <vt:lpstr>Табличное представление</vt:lpstr>
      <vt:lpstr>Виды группировок</vt:lpstr>
      <vt:lpstr>Табличное представление </vt:lpstr>
      <vt:lpstr>Табличное представление</vt:lpstr>
      <vt:lpstr>Табличное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  <vt:lpstr>Графическое представление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Сбор и фильтрация статистических данных</dc:title>
  <dc:creator>ОЛЬГА</dc:creator>
  <cp:lastModifiedBy>Olga</cp:lastModifiedBy>
  <cp:revision>78</cp:revision>
  <dcterms:created xsi:type="dcterms:W3CDTF">2020-02-24T09:55:25Z</dcterms:created>
  <dcterms:modified xsi:type="dcterms:W3CDTF">2020-09-28T18:54:52Z</dcterms:modified>
</cp:coreProperties>
</file>